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256" r:id="rId2"/>
    <p:sldId id="257" r:id="rId3"/>
    <p:sldId id="317" r:id="rId4"/>
    <p:sldId id="271" r:id="rId5"/>
    <p:sldId id="376" r:id="rId6"/>
    <p:sldId id="259" r:id="rId7"/>
    <p:sldId id="331" r:id="rId8"/>
    <p:sldId id="446" r:id="rId9"/>
    <p:sldId id="448" r:id="rId10"/>
    <p:sldId id="450" r:id="rId11"/>
    <p:sldId id="447" r:id="rId12"/>
    <p:sldId id="449" r:id="rId13"/>
    <p:sldId id="452" r:id="rId14"/>
    <p:sldId id="453" r:id="rId15"/>
    <p:sldId id="454" r:id="rId16"/>
    <p:sldId id="387" r:id="rId17"/>
    <p:sldId id="270" r:id="rId18"/>
    <p:sldId id="358" r:id="rId19"/>
    <p:sldId id="352" r:id="rId20"/>
    <p:sldId id="436" r:id="rId21"/>
    <p:sldId id="372" r:id="rId22"/>
    <p:sldId id="373" r:id="rId23"/>
    <p:sldId id="421" r:id="rId24"/>
    <p:sldId id="420" r:id="rId25"/>
    <p:sldId id="333" r:id="rId26"/>
    <p:sldId id="411" r:id="rId27"/>
    <p:sldId id="426" r:id="rId28"/>
    <p:sldId id="308" r:id="rId29"/>
    <p:sldId id="427" r:id="rId30"/>
    <p:sldId id="364" r:id="rId31"/>
    <p:sldId id="412" r:id="rId32"/>
    <p:sldId id="428" r:id="rId33"/>
    <p:sldId id="309" r:id="rId34"/>
    <p:sldId id="365" r:id="rId35"/>
    <p:sldId id="413" r:id="rId36"/>
    <p:sldId id="351" r:id="rId37"/>
    <p:sldId id="423" r:id="rId38"/>
    <p:sldId id="324" r:id="rId39"/>
    <p:sldId id="438" r:id="rId40"/>
    <p:sldId id="455" r:id="rId41"/>
    <p:sldId id="346" r:id="rId42"/>
    <p:sldId id="347" r:id="rId43"/>
    <p:sldId id="456" r:id="rId44"/>
    <p:sldId id="348" r:id="rId45"/>
    <p:sldId id="349" r:id="rId46"/>
    <p:sldId id="350" r:id="rId47"/>
    <p:sldId id="383" r:id="rId48"/>
    <p:sldId id="265" r:id="rId49"/>
    <p:sldId id="329" r:id="rId50"/>
    <p:sldId id="401" r:id="rId51"/>
    <p:sldId id="402" r:id="rId52"/>
    <p:sldId id="417" r:id="rId53"/>
    <p:sldId id="403" r:id="rId54"/>
    <p:sldId id="298" r:id="rId55"/>
    <p:sldId id="457" r:id="rId56"/>
    <p:sldId id="368" r:id="rId57"/>
    <p:sldId id="439" r:id="rId58"/>
    <p:sldId id="440" r:id="rId59"/>
    <p:sldId id="441" r:id="rId60"/>
    <p:sldId id="442" r:id="rId61"/>
    <p:sldId id="443" r:id="rId62"/>
    <p:sldId id="444" r:id="rId63"/>
    <p:sldId id="445" r:id="rId64"/>
    <p:sldId id="363" r:id="rId65"/>
    <p:sldId id="385" r:id="rId66"/>
    <p:sldId id="267" r:id="rId67"/>
    <p:sldId id="407" r:id="rId68"/>
    <p:sldId id="374" r:id="rId69"/>
    <p:sldId id="302" r:id="rId70"/>
    <p:sldId id="303" r:id="rId71"/>
    <p:sldId id="311" r:id="rId72"/>
    <p:sldId id="409" r:id="rId73"/>
    <p:sldId id="410" r:id="rId74"/>
    <p:sldId id="386" r:id="rId75"/>
    <p:sldId id="268" r:id="rId76"/>
    <p:sldId id="437" r:id="rId77"/>
    <p:sldId id="430" r:id="rId78"/>
    <p:sldId id="304" r:id="rId79"/>
    <p:sldId id="429" r:id="rId80"/>
    <p:sldId id="408" r:id="rId81"/>
    <p:sldId id="310" r:id="rId82"/>
    <p:sldId id="367" r:id="rId83"/>
    <p:sldId id="378" r:id="rId84"/>
    <p:sldId id="261" r:id="rId85"/>
    <p:sldId id="286" r:id="rId86"/>
    <p:sldId id="287" r:id="rId87"/>
    <p:sldId id="288" r:id="rId88"/>
    <p:sldId id="359" r:id="rId89"/>
    <p:sldId id="390" r:id="rId90"/>
    <p:sldId id="431" r:id="rId91"/>
    <p:sldId id="391" r:id="rId92"/>
    <p:sldId id="380" r:id="rId93"/>
    <p:sldId id="269" r:id="rId94"/>
    <p:sldId id="305" r:id="rId95"/>
    <p:sldId id="395" r:id="rId96"/>
    <p:sldId id="396" r:id="rId97"/>
    <p:sldId id="371" r:id="rId98"/>
    <p:sldId id="425" r:id="rId99"/>
    <p:sldId id="397" r:id="rId100"/>
    <p:sldId id="398" r:id="rId101"/>
    <p:sldId id="458" r:id="rId102"/>
    <p:sldId id="414" r:id="rId103"/>
    <p:sldId id="370" r:id="rId104"/>
    <p:sldId id="394" r:id="rId105"/>
    <p:sldId id="307" r:id="rId106"/>
    <p:sldId id="422" r:id="rId107"/>
    <p:sldId id="419" r:id="rId108"/>
    <p:sldId id="399" r:id="rId109"/>
    <p:sldId id="424" r:id="rId110"/>
    <p:sldId id="415" r:id="rId111"/>
    <p:sldId id="334" r:id="rId112"/>
    <p:sldId id="377" r:id="rId113"/>
    <p:sldId id="260" r:id="rId114"/>
    <p:sldId id="280" r:id="rId115"/>
    <p:sldId id="281" r:id="rId116"/>
    <p:sldId id="320" r:id="rId117"/>
    <p:sldId id="318" r:id="rId118"/>
    <p:sldId id="319" r:id="rId119"/>
    <p:sldId id="321" r:id="rId120"/>
    <p:sldId id="325" r:id="rId121"/>
    <p:sldId id="323" r:id="rId122"/>
    <p:sldId id="322" r:id="rId123"/>
    <p:sldId id="315" r:id="rId124"/>
    <p:sldId id="416" r:id="rId125"/>
  </p:sldIdLst>
  <p:sldSz cx="9144000" cy="6858000" type="screen4x3"/>
  <p:notesSz cx="7112000" cy="9448800"/>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733" autoAdjust="0"/>
  </p:normalViewPr>
  <p:slideViewPr>
    <p:cSldViewPr>
      <p:cViewPr>
        <p:scale>
          <a:sx n="63" d="100"/>
          <a:sy n="63" d="100"/>
        </p:scale>
        <p:origin x="-1584" y="-176"/>
      </p:cViewPr>
      <p:guideLst>
        <p:guide orient="horz" pos="2160"/>
        <p:guide pos="2880"/>
      </p:guideLst>
    </p:cSldViewPr>
  </p:slideViewPr>
  <p:outlineViewPr>
    <p:cViewPr>
      <p:scale>
        <a:sx n="33" d="100"/>
        <a:sy n="33" d="100"/>
      </p:scale>
      <p:origin x="48" y="1601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notesMaster" Target="notesMasters/notesMaster1.xml"/><Relationship Id="rId127" Type="http://schemas.openxmlformats.org/officeDocument/2006/relationships/printerSettings" Target="printerSettings/printerSettings1.bin"/><Relationship Id="rId128" Type="http://schemas.openxmlformats.org/officeDocument/2006/relationships/presProps" Target="presProps.xml"/><Relationship Id="rId12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theme" Target="theme/theme1.xml"/><Relationship Id="rId13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81338" cy="473075"/>
          </a:xfrm>
          <a:prstGeom prst="rect">
            <a:avLst/>
          </a:prstGeom>
        </p:spPr>
        <p:txBody>
          <a:bodyPr vert="horz" lIns="94626" tIns="47314" rIns="94626" bIns="47314"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29075" y="0"/>
            <a:ext cx="3081338" cy="473075"/>
          </a:xfrm>
          <a:prstGeom prst="rect">
            <a:avLst/>
          </a:prstGeom>
        </p:spPr>
        <p:txBody>
          <a:bodyPr vert="horz" lIns="94626" tIns="47314" rIns="94626" bIns="47314" rtlCol="0"/>
          <a:lstStyle>
            <a:lvl1pPr algn="r" fontAlgn="auto">
              <a:spcBef>
                <a:spcPts val="0"/>
              </a:spcBef>
              <a:spcAft>
                <a:spcPts val="0"/>
              </a:spcAft>
              <a:defRPr sz="1200" smtClean="0">
                <a:latin typeface="+mn-lt"/>
                <a:ea typeface="+mn-ea"/>
                <a:cs typeface="+mn-cs"/>
              </a:defRPr>
            </a:lvl1pPr>
          </a:lstStyle>
          <a:p>
            <a:pPr>
              <a:defRPr/>
            </a:pPr>
            <a:fld id="{B84EC18A-3C8A-1944-8447-94009532FF13}" type="datetimeFigureOut">
              <a:rPr lang="en-US"/>
              <a:pPr>
                <a:defRPr/>
              </a:pPr>
              <a:t>3/30/16</a:t>
            </a:fld>
            <a:endParaRPr lang="en-US"/>
          </a:p>
        </p:txBody>
      </p:sp>
      <p:sp>
        <p:nvSpPr>
          <p:cNvPr id="4" name="Slide Image Placeholder 3"/>
          <p:cNvSpPr>
            <a:spLocks noGrp="1" noRot="1" noChangeAspect="1"/>
          </p:cNvSpPr>
          <p:nvPr>
            <p:ph type="sldImg" idx="2"/>
          </p:nvPr>
        </p:nvSpPr>
        <p:spPr>
          <a:xfrm>
            <a:off x="1193800" y="708025"/>
            <a:ext cx="4724400" cy="3543300"/>
          </a:xfrm>
          <a:prstGeom prst="rect">
            <a:avLst/>
          </a:prstGeom>
          <a:noFill/>
          <a:ln w="12700">
            <a:solidFill>
              <a:prstClr val="black"/>
            </a:solidFill>
          </a:ln>
        </p:spPr>
        <p:txBody>
          <a:bodyPr vert="horz" lIns="94626" tIns="47314" rIns="94626" bIns="47314" rtlCol="0" anchor="ctr"/>
          <a:lstStyle/>
          <a:p>
            <a:pPr lvl="0"/>
            <a:endParaRPr lang="en-US" noProof="0"/>
          </a:p>
        </p:txBody>
      </p:sp>
      <p:sp>
        <p:nvSpPr>
          <p:cNvPr id="5" name="Notes Placeholder 4"/>
          <p:cNvSpPr>
            <a:spLocks noGrp="1"/>
          </p:cNvSpPr>
          <p:nvPr>
            <p:ph type="body" sz="quarter" idx="3"/>
          </p:nvPr>
        </p:nvSpPr>
        <p:spPr>
          <a:xfrm>
            <a:off x="711200" y="4487863"/>
            <a:ext cx="5689600" cy="4252912"/>
          </a:xfrm>
          <a:prstGeom prst="rect">
            <a:avLst/>
          </a:prstGeom>
        </p:spPr>
        <p:txBody>
          <a:bodyPr vert="horz" lIns="94626" tIns="47314" rIns="94626" bIns="4731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974138"/>
            <a:ext cx="3081338" cy="473075"/>
          </a:xfrm>
          <a:prstGeom prst="rect">
            <a:avLst/>
          </a:prstGeom>
        </p:spPr>
        <p:txBody>
          <a:bodyPr vert="horz" lIns="94626" tIns="47314" rIns="94626" bIns="47314"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29075" y="8974138"/>
            <a:ext cx="3081338" cy="473075"/>
          </a:xfrm>
          <a:prstGeom prst="rect">
            <a:avLst/>
          </a:prstGeom>
        </p:spPr>
        <p:txBody>
          <a:bodyPr vert="horz" lIns="94626" tIns="47314" rIns="94626" bIns="47314" rtlCol="0" anchor="b"/>
          <a:lstStyle>
            <a:lvl1pPr algn="r" fontAlgn="auto">
              <a:spcBef>
                <a:spcPts val="0"/>
              </a:spcBef>
              <a:spcAft>
                <a:spcPts val="0"/>
              </a:spcAft>
              <a:defRPr sz="1200" smtClean="0">
                <a:latin typeface="+mn-lt"/>
                <a:ea typeface="+mn-ea"/>
                <a:cs typeface="+mn-cs"/>
              </a:defRPr>
            </a:lvl1pPr>
          </a:lstStyle>
          <a:p>
            <a:pPr>
              <a:defRPr/>
            </a:pPr>
            <a:fld id="{E89C4241-EB97-4844-BAE4-4F1112E9D334}" type="slidenum">
              <a:rPr lang="en-US"/>
              <a:pPr>
                <a:defRPr/>
              </a:pPr>
              <a:t>‹#›</a:t>
            </a:fld>
            <a:endParaRPr lang="en-US"/>
          </a:p>
        </p:txBody>
      </p:sp>
    </p:spTree>
    <p:extLst>
      <p:ext uri="{BB962C8B-B14F-4D97-AF65-F5344CB8AC3E}">
        <p14:creationId xmlns:p14="http://schemas.microsoft.com/office/powerpoint/2010/main" val="15237013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playground equipment and safety </a:t>
            </a:r>
          </a:p>
          <a:p>
            <a:r>
              <a:rPr lang="en-US"/>
              <a:t>(left)</a:t>
            </a:r>
          </a:p>
          <a:p>
            <a:r>
              <a:rPr lang="en-US"/>
              <a:t>park shelters, gazebos</a:t>
            </a:r>
          </a:p>
          <a:p>
            <a:r>
              <a:rPr lang="en-US"/>
              <a:t>(right) </a:t>
            </a:r>
          </a:p>
          <a:p>
            <a:endParaRPr lang="en-US"/>
          </a:p>
          <a:p>
            <a:r>
              <a:rPr lang="en-US"/>
              <a:t>drop planters down </a:t>
            </a:r>
          </a:p>
          <a:p>
            <a:r>
              <a:rPr lang="en-US"/>
              <a:t>tree grates on left side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3</a:t>
            </a:fld>
            <a:endParaRPr lang="en-US"/>
          </a:p>
        </p:txBody>
      </p:sp>
    </p:spTree>
    <p:extLst>
      <p:ext uri="{BB962C8B-B14F-4D97-AF65-F5344CB8AC3E}">
        <p14:creationId xmlns:p14="http://schemas.microsoft.com/office/powerpoint/2010/main" val="309354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3 seconds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47</a:t>
            </a:fld>
            <a:endParaRPr lang="en-US"/>
          </a:p>
        </p:txBody>
      </p:sp>
    </p:spTree>
    <p:extLst>
      <p:ext uri="{BB962C8B-B14F-4D97-AF65-F5344CB8AC3E}">
        <p14:creationId xmlns:p14="http://schemas.microsoft.com/office/powerpoint/2010/main" val="2565802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6 seconds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48</a:t>
            </a:fld>
            <a:endParaRPr lang="en-US"/>
          </a:p>
        </p:txBody>
      </p:sp>
    </p:spTree>
    <p:extLst>
      <p:ext uri="{BB962C8B-B14F-4D97-AF65-F5344CB8AC3E}">
        <p14:creationId xmlns:p14="http://schemas.microsoft.com/office/powerpoint/2010/main" val="2773616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7 se</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49</a:t>
            </a:fld>
            <a:endParaRPr lang="en-US"/>
          </a:p>
        </p:txBody>
      </p:sp>
    </p:spTree>
    <p:extLst>
      <p:ext uri="{BB962C8B-B14F-4D97-AF65-F5344CB8AC3E}">
        <p14:creationId xmlns:p14="http://schemas.microsoft.com/office/powerpoint/2010/main" val="1538405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6 sec</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50</a:t>
            </a:fld>
            <a:endParaRPr lang="en-US"/>
          </a:p>
        </p:txBody>
      </p:sp>
    </p:spTree>
    <p:extLst>
      <p:ext uri="{BB962C8B-B14F-4D97-AF65-F5344CB8AC3E}">
        <p14:creationId xmlns:p14="http://schemas.microsoft.com/office/powerpoint/2010/main" val="3159959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separate page of shades and cantilever </a:t>
            </a:r>
          </a:p>
          <a:p>
            <a:endParaRPr lang="en-US"/>
          </a:p>
          <a:p>
            <a:r>
              <a:rPr lang="en-US"/>
              <a:t>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54</a:t>
            </a:fld>
            <a:endParaRPr lang="en-US"/>
          </a:p>
        </p:txBody>
      </p:sp>
    </p:spTree>
    <p:extLst>
      <p:ext uri="{BB962C8B-B14F-4D97-AF65-F5344CB8AC3E}">
        <p14:creationId xmlns:p14="http://schemas.microsoft.com/office/powerpoint/2010/main" val="2624970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12 fabric colors </a:t>
            </a:r>
          </a:p>
          <a:p>
            <a:r>
              <a:rPr lang="en-US"/>
              <a:t>13 frame colors and more</a:t>
            </a:r>
          </a:p>
          <a:p>
            <a:endParaRPr lang="en-US"/>
          </a:p>
          <a:p>
            <a:r>
              <a:rPr lang="en-US"/>
              <a:t>see if ultrashade has a new color thing</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56</a:t>
            </a:fld>
            <a:endParaRPr lang="en-US"/>
          </a:p>
        </p:txBody>
      </p:sp>
    </p:spTree>
    <p:extLst>
      <p:ext uri="{BB962C8B-B14F-4D97-AF65-F5344CB8AC3E}">
        <p14:creationId xmlns:p14="http://schemas.microsoft.com/office/powerpoint/2010/main" val="1172520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fix fade in order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58</a:t>
            </a:fld>
            <a:endParaRPr lang="en-US"/>
          </a:p>
        </p:txBody>
      </p:sp>
    </p:spTree>
    <p:extLst>
      <p:ext uri="{BB962C8B-B14F-4D97-AF65-F5344CB8AC3E}">
        <p14:creationId xmlns:p14="http://schemas.microsoft.com/office/powerpoint/2010/main" val="3419590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fix order </a:t>
            </a:r>
          </a:p>
          <a:p>
            <a:r>
              <a:rPr lang="en-US"/>
              <a:t>add second at end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59</a:t>
            </a:fld>
            <a:endParaRPr lang="en-US"/>
          </a:p>
        </p:txBody>
      </p:sp>
    </p:spTree>
    <p:extLst>
      <p:ext uri="{BB962C8B-B14F-4D97-AF65-F5344CB8AC3E}">
        <p14:creationId xmlns:p14="http://schemas.microsoft.com/office/powerpoint/2010/main" val="2108209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add time at end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60</a:t>
            </a:fld>
            <a:endParaRPr lang="en-US"/>
          </a:p>
        </p:txBody>
      </p:sp>
    </p:spTree>
    <p:extLst>
      <p:ext uri="{BB962C8B-B14F-4D97-AF65-F5344CB8AC3E}">
        <p14:creationId xmlns:p14="http://schemas.microsoft.com/office/powerpoint/2010/main" val="1095890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switch upper left and lower left </a:t>
            </a:r>
          </a:p>
          <a:p>
            <a:r>
              <a:rPr lang="en-US"/>
              <a:t>mix colors up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69</a:t>
            </a:fld>
            <a:endParaRPr lang="en-US"/>
          </a:p>
        </p:txBody>
      </p:sp>
    </p:spTree>
    <p:extLst>
      <p:ext uri="{BB962C8B-B14F-4D97-AF65-F5344CB8AC3E}">
        <p14:creationId xmlns:p14="http://schemas.microsoft.com/office/powerpoint/2010/main" val="2728349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color the word steel frame structure (blue) and woodworx (wood color) </a:t>
            </a:r>
          </a:p>
          <a:p>
            <a:endParaRPr lang="en-US"/>
          </a:p>
          <a:p>
            <a:r>
              <a:rPr lang="en-US"/>
              <a:t>needs to move automatically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7</a:t>
            </a:fld>
            <a:endParaRPr lang="en-US"/>
          </a:p>
        </p:txBody>
      </p:sp>
    </p:spTree>
    <p:extLst>
      <p:ext uri="{BB962C8B-B14F-4D97-AF65-F5344CB8AC3E}">
        <p14:creationId xmlns:p14="http://schemas.microsoft.com/office/powerpoint/2010/main" val="2812743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move colors</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70</a:t>
            </a:fld>
            <a:endParaRPr lang="en-US"/>
          </a:p>
        </p:txBody>
      </p:sp>
    </p:spTree>
    <p:extLst>
      <p:ext uri="{BB962C8B-B14F-4D97-AF65-F5344CB8AC3E}">
        <p14:creationId xmlns:p14="http://schemas.microsoft.com/office/powerpoint/2010/main" val="3082347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slow down timing </a:t>
            </a:r>
          </a:p>
          <a:p>
            <a:r>
              <a:rPr lang="en-US"/>
              <a:t>need custom engraved benches (pic from barry) </a:t>
            </a:r>
          </a:p>
          <a:p>
            <a:r>
              <a:rPr lang="en-US"/>
              <a:t>memorial benches</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86</a:t>
            </a:fld>
            <a:endParaRPr lang="en-US"/>
          </a:p>
        </p:txBody>
      </p:sp>
    </p:spTree>
    <p:extLst>
      <p:ext uri="{BB962C8B-B14F-4D97-AF65-F5344CB8AC3E}">
        <p14:creationId xmlns:p14="http://schemas.microsoft.com/office/powerpoint/2010/main" val="4136404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slowed down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87</a:t>
            </a:fld>
            <a:endParaRPr lang="en-US"/>
          </a:p>
        </p:txBody>
      </p:sp>
    </p:spTree>
    <p:extLst>
      <p:ext uri="{BB962C8B-B14F-4D97-AF65-F5344CB8AC3E}">
        <p14:creationId xmlns:p14="http://schemas.microsoft.com/office/powerpoint/2010/main" val="3298868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move down to center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93</a:t>
            </a:fld>
            <a:endParaRPr lang="en-US"/>
          </a:p>
        </p:txBody>
      </p:sp>
    </p:spTree>
    <p:extLst>
      <p:ext uri="{BB962C8B-B14F-4D97-AF65-F5344CB8AC3E}">
        <p14:creationId xmlns:p14="http://schemas.microsoft.com/office/powerpoint/2010/main" val="567614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14:55) -----</a:t>
            </a:r>
          </a:p>
          <a:p>
            <a:r>
              <a:rPr lang="en-US"/>
              <a:t>pipe based bollards </a:t>
            </a:r>
          </a:p>
          <a:p>
            <a:r>
              <a:rPr lang="en-US"/>
              <a:t>cast bollard caps on schedule 40 pipe (right below title) </a:t>
            </a:r>
          </a:p>
          <a:p>
            <a:endParaRPr lang="en-US"/>
          </a:p>
          <a:p>
            <a:endParaRPr lang="en-US"/>
          </a:p>
          <a:p>
            <a:r>
              <a:rPr lang="en-US"/>
              <a:t>FUTURE REF: add in versacourt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100</a:t>
            </a:fld>
            <a:endParaRPr lang="en-US"/>
          </a:p>
        </p:txBody>
      </p:sp>
    </p:spTree>
    <p:extLst>
      <p:ext uri="{BB962C8B-B14F-4D97-AF65-F5344CB8AC3E}">
        <p14:creationId xmlns:p14="http://schemas.microsoft.com/office/powerpoint/2010/main" val="2609295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15:03) -----</a:t>
            </a:r>
          </a:p>
          <a:p>
            <a:r>
              <a:rPr lang="en-US"/>
              <a:t>bottom right and left and top middle go on one page </a:t>
            </a:r>
          </a:p>
          <a:p>
            <a:r>
              <a:rPr lang="en-US"/>
              <a:t>(go with the page before) </a:t>
            </a:r>
          </a:p>
          <a:p>
            <a:endParaRPr lang="en-US"/>
          </a:p>
          <a:p>
            <a:r>
              <a:rPr lang="en-US"/>
              <a:t>top right and left and bottom middle are not caps--they are cast bollard over 40 sch40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102</a:t>
            </a:fld>
            <a:endParaRPr lang="en-US"/>
          </a:p>
        </p:txBody>
      </p:sp>
    </p:spTree>
    <p:extLst>
      <p:ext uri="{BB962C8B-B14F-4D97-AF65-F5344CB8AC3E}">
        <p14:creationId xmlns:p14="http://schemas.microsoft.com/office/powerpoint/2010/main" val="2272512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15:14) -----</a:t>
            </a:r>
          </a:p>
          <a:p>
            <a:r>
              <a:rPr lang="en-US"/>
              <a:t>take word patented off: Ironsmith's Paver Grate System</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104</a:t>
            </a:fld>
            <a:endParaRPr lang="en-US"/>
          </a:p>
        </p:txBody>
      </p:sp>
    </p:spTree>
    <p:extLst>
      <p:ext uri="{BB962C8B-B14F-4D97-AF65-F5344CB8AC3E}">
        <p14:creationId xmlns:p14="http://schemas.microsoft.com/office/powerpoint/2010/main" val="870166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15:14) -----</a:t>
            </a:r>
          </a:p>
          <a:p>
            <a:r>
              <a:rPr lang="en-US"/>
              <a:t>add some time at the end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105</a:t>
            </a:fld>
            <a:endParaRPr lang="en-US"/>
          </a:p>
        </p:txBody>
      </p:sp>
    </p:spTree>
    <p:extLst>
      <p:ext uri="{BB962C8B-B14F-4D97-AF65-F5344CB8AC3E}">
        <p14:creationId xmlns:p14="http://schemas.microsoft.com/office/powerpoint/2010/main" val="1690012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15:14) -----</a:t>
            </a:r>
          </a:p>
          <a:p>
            <a:r>
              <a:rPr lang="en-US"/>
              <a:t>add 2 pages after this: trench grates </a:t>
            </a:r>
          </a:p>
          <a:p>
            <a:r>
              <a:rPr lang="en-US"/>
              <a:t>try and find installation pictures</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110</a:t>
            </a:fld>
            <a:endParaRPr lang="en-US"/>
          </a:p>
        </p:txBody>
      </p:sp>
    </p:spTree>
    <p:extLst>
      <p:ext uri="{BB962C8B-B14F-4D97-AF65-F5344CB8AC3E}">
        <p14:creationId xmlns:p14="http://schemas.microsoft.com/office/powerpoint/2010/main" val="3356485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15:14) -----</a:t>
            </a:r>
          </a:p>
          <a:p>
            <a:r>
              <a:rPr lang="en-US"/>
              <a:t>tr</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122</a:t>
            </a:fld>
            <a:endParaRPr lang="en-US"/>
          </a:p>
        </p:txBody>
      </p:sp>
    </p:spTree>
    <p:extLst>
      <p:ext uri="{BB962C8B-B14F-4D97-AF65-F5344CB8AC3E}">
        <p14:creationId xmlns:p14="http://schemas.microsoft.com/office/powerpoint/2010/main" val="123118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5 second crossover on all these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9</a:t>
            </a:fld>
            <a:endParaRPr lang="en-US"/>
          </a:p>
        </p:txBody>
      </p:sp>
    </p:spTree>
    <p:extLst>
      <p:ext uri="{BB962C8B-B14F-4D97-AF65-F5344CB8AC3E}">
        <p14:creationId xmlns:p14="http://schemas.microsoft.com/office/powerpoint/2010/main" val="3071863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coverworx products comes with a 10 year...</a:t>
            </a:r>
          </a:p>
          <a:p>
            <a:endParaRPr lang="en-US"/>
          </a:p>
          <a:p>
            <a:r>
              <a:rPr lang="en-US"/>
              <a:t>do something with word coverworx (matches logo) </a:t>
            </a:r>
          </a:p>
          <a:p>
            <a:r>
              <a:rPr lang="en-US"/>
              <a:t>take the star off </a:t>
            </a:r>
          </a:p>
          <a:p>
            <a:endParaRPr lang="en-US"/>
          </a:p>
          <a:p>
            <a:endParaRPr lang="en-US"/>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14</a:t>
            </a:fld>
            <a:endParaRPr lang="en-US"/>
          </a:p>
        </p:txBody>
      </p:sp>
    </p:spTree>
    <p:extLst>
      <p:ext uri="{BB962C8B-B14F-4D97-AF65-F5344CB8AC3E}">
        <p14:creationId xmlns:p14="http://schemas.microsoft.com/office/powerpoint/2010/main" val="1330917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logo needs to be changed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16</a:t>
            </a:fld>
            <a:endParaRPr lang="en-US"/>
          </a:p>
        </p:txBody>
      </p:sp>
    </p:spTree>
    <p:extLst>
      <p:ext uri="{BB962C8B-B14F-4D97-AF65-F5344CB8AC3E}">
        <p14:creationId xmlns:p14="http://schemas.microsoft.com/office/powerpoint/2010/main" val="1698444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69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a:p>
            <a:pPr>
              <a:spcBef>
                <a:spcPct val="0"/>
              </a:spcBef>
            </a:pPr>
            <a:r>
              <a:rPr lang="en-US">
                <a:latin typeface="Calibri" charset="0"/>
              </a:rPr>
              <a:t>----- Meeting Notes (3/28/16 14:46) -----</a:t>
            </a:r>
          </a:p>
          <a:p>
            <a:pPr>
              <a:spcBef>
                <a:spcPct val="0"/>
              </a:spcBef>
            </a:pPr>
            <a:r>
              <a:rPr lang="en-US">
                <a:latin typeface="Calibri" charset="0"/>
              </a:rPr>
              <a:t>10 seconds </a:t>
            </a:r>
          </a:p>
        </p:txBody>
      </p:sp>
      <p:sp>
        <p:nvSpPr>
          <p:cNvPr id="1269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FF1E407-4F30-4140-A90D-461FCEE92332}" type="slidenum">
              <a:rPr lang="en-US"/>
              <a:pPr fontAlgn="base">
                <a:spcBef>
                  <a:spcPct val="0"/>
                </a:spcBef>
                <a:spcAft>
                  <a:spcPct val="0"/>
                </a:spcAft>
              </a:pPr>
              <a:t>31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bring 1st pic faster</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38</a:t>
            </a:fld>
            <a:endParaRPr lang="en-US"/>
          </a:p>
        </p:txBody>
      </p:sp>
    </p:spTree>
    <p:extLst>
      <p:ext uri="{BB962C8B-B14F-4D97-AF65-F5344CB8AC3E}">
        <p14:creationId xmlns:p14="http://schemas.microsoft.com/office/powerpoint/2010/main" val="1607375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nautical theme  </a:t>
            </a:r>
          </a:p>
          <a:p>
            <a:endParaRPr lang="en-US"/>
          </a:p>
          <a:p>
            <a:r>
              <a:rPr lang="en-US"/>
              <a:t>add a theme page (10 themes) </a:t>
            </a:r>
          </a:p>
          <a:p>
            <a:r>
              <a:rPr lang="en-US"/>
              <a:t>playcraft catalog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39</a:t>
            </a:fld>
            <a:endParaRPr lang="en-US"/>
          </a:p>
        </p:txBody>
      </p:sp>
    </p:spTree>
    <p:extLst>
      <p:ext uri="{BB962C8B-B14F-4D97-AF65-F5344CB8AC3E}">
        <p14:creationId xmlns:p14="http://schemas.microsoft.com/office/powerpoint/2010/main" val="27236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(3/28/16 14:46) -----</a:t>
            </a:r>
          </a:p>
          <a:p>
            <a:r>
              <a:rPr lang="en-US"/>
              <a:t>check for new products in playcraft </a:t>
            </a:r>
          </a:p>
        </p:txBody>
      </p:sp>
      <p:sp>
        <p:nvSpPr>
          <p:cNvPr id="4" name="Slide Number Placeholder 3"/>
          <p:cNvSpPr>
            <a:spLocks noGrp="1"/>
          </p:cNvSpPr>
          <p:nvPr>
            <p:ph type="sldNum" sz="quarter" idx="10"/>
          </p:nvPr>
        </p:nvSpPr>
        <p:spPr/>
        <p:txBody>
          <a:bodyPr/>
          <a:lstStyle/>
          <a:p>
            <a:pPr>
              <a:defRPr/>
            </a:pPr>
            <a:fld id="{E89C4241-EB97-4844-BAE4-4F1112E9D334}" type="slidenum">
              <a:rPr lang="en-US" smtClean="0"/>
              <a:pPr>
                <a:defRPr/>
              </a:pPr>
              <a:t>41</a:t>
            </a:fld>
            <a:endParaRPr lang="en-US"/>
          </a:p>
        </p:txBody>
      </p:sp>
    </p:spTree>
    <p:extLst>
      <p:ext uri="{BB962C8B-B14F-4D97-AF65-F5344CB8AC3E}">
        <p14:creationId xmlns:p14="http://schemas.microsoft.com/office/powerpoint/2010/main" val="4234409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841D65E-2266-7540-841A-DBB94BDD2F7B}" type="datetimeFigureOut">
              <a:rPr lang="en-US"/>
              <a:pPr>
                <a:defRPr/>
              </a:pPr>
              <a:t>3/30/16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C22271-4B7B-534C-859F-7678F904D135}" type="slidenum">
              <a:rPr lang="en-US"/>
              <a:pPr>
                <a:defRPr/>
              </a:pPr>
              <a:t>‹#›</a:t>
            </a:fld>
            <a:endParaRPr lang="en-US"/>
          </a:p>
        </p:txBody>
      </p:sp>
    </p:spTree>
    <p:extLst>
      <p:ext uri="{BB962C8B-B14F-4D97-AF65-F5344CB8AC3E}">
        <p14:creationId xmlns:p14="http://schemas.microsoft.com/office/powerpoint/2010/main" val="2545119297"/>
      </p:ext>
    </p:extLst>
  </p:cSld>
  <p:clrMapOvr>
    <a:masterClrMapping/>
  </p:clrMapOvr>
  <p:transition xmlns:p14="http://schemas.microsoft.com/office/powerpoint/2010/mai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85670-938C-7041-89FF-500F33E04701}" type="datetimeFigureOut">
              <a:rPr lang="en-US"/>
              <a:pPr>
                <a:defRPr/>
              </a:pPr>
              <a:t>3/30/16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B94103-9C11-ED4F-895D-6320770E4180}" type="slidenum">
              <a:rPr lang="en-US"/>
              <a:pPr>
                <a:defRPr/>
              </a:pPr>
              <a:t>‹#›</a:t>
            </a:fld>
            <a:endParaRPr lang="en-US"/>
          </a:p>
        </p:txBody>
      </p:sp>
    </p:spTree>
    <p:extLst>
      <p:ext uri="{BB962C8B-B14F-4D97-AF65-F5344CB8AC3E}">
        <p14:creationId xmlns:p14="http://schemas.microsoft.com/office/powerpoint/2010/main" val="3423133638"/>
      </p:ext>
    </p:extLst>
  </p:cSld>
  <p:clrMapOvr>
    <a:masterClrMapping/>
  </p:clrMapOvr>
  <p:transition xmlns:p14="http://schemas.microsoft.com/office/powerpoint/2010/mai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F571FC-28D7-B644-9EAB-7C18F6936486}" type="datetimeFigureOut">
              <a:rPr lang="en-US"/>
              <a:pPr>
                <a:defRPr/>
              </a:pPr>
              <a:t>3/30/16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06F995-21C9-FE43-9804-059558A82648}" type="slidenum">
              <a:rPr lang="en-US"/>
              <a:pPr>
                <a:defRPr/>
              </a:pPr>
              <a:t>‹#›</a:t>
            </a:fld>
            <a:endParaRPr lang="en-US"/>
          </a:p>
        </p:txBody>
      </p:sp>
    </p:spTree>
    <p:extLst>
      <p:ext uri="{BB962C8B-B14F-4D97-AF65-F5344CB8AC3E}">
        <p14:creationId xmlns:p14="http://schemas.microsoft.com/office/powerpoint/2010/main" val="2877995232"/>
      </p:ext>
    </p:extLst>
  </p:cSld>
  <p:clrMapOvr>
    <a:masterClrMapping/>
  </p:clrMapOvr>
  <p:transition xmlns:p14="http://schemas.microsoft.com/office/powerpoint/2010/mai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CDACFA-6B27-BD4A-8BC0-AC45BF39F516}" type="datetimeFigureOut">
              <a:rPr lang="en-US"/>
              <a:pPr>
                <a:defRPr/>
              </a:pPr>
              <a:t>3/30/16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A0D1E2-1C6F-724D-8B70-84BB8EE3AD74}" type="slidenum">
              <a:rPr lang="en-US"/>
              <a:pPr>
                <a:defRPr/>
              </a:pPr>
              <a:t>‹#›</a:t>
            </a:fld>
            <a:endParaRPr lang="en-US"/>
          </a:p>
        </p:txBody>
      </p:sp>
    </p:spTree>
    <p:extLst>
      <p:ext uri="{BB962C8B-B14F-4D97-AF65-F5344CB8AC3E}">
        <p14:creationId xmlns:p14="http://schemas.microsoft.com/office/powerpoint/2010/main" val="1013645912"/>
      </p:ext>
    </p:extLst>
  </p:cSld>
  <p:clrMapOvr>
    <a:masterClrMapping/>
  </p:clrMapOvr>
  <p:transition xmlns:p14="http://schemas.microsoft.com/office/powerpoint/2010/mai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FC2CBF2-15F9-F14A-B610-DE533F12023D}" type="datetimeFigureOut">
              <a:rPr lang="en-US"/>
              <a:pPr>
                <a:defRPr/>
              </a:pPr>
              <a:t>3/30/16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B038D1-9DBF-B24A-A8AF-71149FF2406D}" type="slidenum">
              <a:rPr lang="en-US"/>
              <a:pPr>
                <a:defRPr/>
              </a:pPr>
              <a:t>‹#›</a:t>
            </a:fld>
            <a:endParaRPr lang="en-US"/>
          </a:p>
        </p:txBody>
      </p:sp>
    </p:spTree>
    <p:extLst>
      <p:ext uri="{BB962C8B-B14F-4D97-AF65-F5344CB8AC3E}">
        <p14:creationId xmlns:p14="http://schemas.microsoft.com/office/powerpoint/2010/main" val="4048041379"/>
      </p:ext>
    </p:extLst>
  </p:cSld>
  <p:clrMapOvr>
    <a:masterClrMapping/>
  </p:clrMapOvr>
  <p:transition xmlns:p14="http://schemas.microsoft.com/office/powerpoint/2010/mai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851E1B0-788B-A646-90DE-9A77F45EFA0B}" type="datetimeFigureOut">
              <a:rPr lang="en-US"/>
              <a:pPr>
                <a:defRPr/>
              </a:pPr>
              <a:t>3/30/16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7A1B5D-112A-1F40-93F0-28904CA6CEDA}" type="slidenum">
              <a:rPr lang="en-US"/>
              <a:pPr>
                <a:defRPr/>
              </a:pPr>
              <a:t>‹#›</a:t>
            </a:fld>
            <a:endParaRPr lang="en-US"/>
          </a:p>
        </p:txBody>
      </p:sp>
    </p:spTree>
    <p:extLst>
      <p:ext uri="{BB962C8B-B14F-4D97-AF65-F5344CB8AC3E}">
        <p14:creationId xmlns:p14="http://schemas.microsoft.com/office/powerpoint/2010/main" val="233552896"/>
      </p:ext>
    </p:extLst>
  </p:cSld>
  <p:clrMapOvr>
    <a:masterClrMapping/>
  </p:clrMapOvr>
  <p:transition xmlns:p14="http://schemas.microsoft.com/office/powerpoint/2010/mai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AA92DD1-8FD9-4A4D-A671-376AE9F193A4}" type="datetimeFigureOut">
              <a:rPr lang="en-US"/>
              <a:pPr>
                <a:defRPr/>
              </a:pPr>
              <a:t>3/30/16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2B4AA20-1889-2F43-9599-94CBFA36F1D5}" type="slidenum">
              <a:rPr lang="en-US"/>
              <a:pPr>
                <a:defRPr/>
              </a:pPr>
              <a:t>‹#›</a:t>
            </a:fld>
            <a:endParaRPr lang="en-US"/>
          </a:p>
        </p:txBody>
      </p:sp>
    </p:spTree>
    <p:extLst>
      <p:ext uri="{BB962C8B-B14F-4D97-AF65-F5344CB8AC3E}">
        <p14:creationId xmlns:p14="http://schemas.microsoft.com/office/powerpoint/2010/main" val="439113714"/>
      </p:ext>
    </p:extLst>
  </p:cSld>
  <p:clrMapOvr>
    <a:masterClrMapping/>
  </p:clrMapOvr>
  <p:transition xmlns:p14="http://schemas.microsoft.com/office/powerpoint/2010/mai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1585676-61B6-E244-AA06-5547003309DE}" type="datetimeFigureOut">
              <a:rPr lang="en-US"/>
              <a:pPr>
                <a:defRPr/>
              </a:pPr>
              <a:t>3/30/16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B918E9F-2F56-BC41-9C01-BDFAE6E40778}" type="slidenum">
              <a:rPr lang="en-US"/>
              <a:pPr>
                <a:defRPr/>
              </a:pPr>
              <a:t>‹#›</a:t>
            </a:fld>
            <a:endParaRPr lang="en-US"/>
          </a:p>
        </p:txBody>
      </p:sp>
    </p:spTree>
    <p:extLst>
      <p:ext uri="{BB962C8B-B14F-4D97-AF65-F5344CB8AC3E}">
        <p14:creationId xmlns:p14="http://schemas.microsoft.com/office/powerpoint/2010/main" val="2550974428"/>
      </p:ext>
    </p:extLst>
  </p:cSld>
  <p:clrMapOvr>
    <a:masterClrMapping/>
  </p:clrMapOvr>
  <p:transition xmlns:p14="http://schemas.microsoft.com/office/powerpoint/2010/mai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709CD2-2038-944A-8CAD-68916CEF8478}" type="datetimeFigureOut">
              <a:rPr lang="en-US"/>
              <a:pPr>
                <a:defRPr/>
              </a:pPr>
              <a:t>3/30/16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9B65F39-890F-6C42-BF29-8B0775DF2E6D}" type="slidenum">
              <a:rPr lang="en-US"/>
              <a:pPr>
                <a:defRPr/>
              </a:pPr>
              <a:t>‹#›</a:t>
            </a:fld>
            <a:endParaRPr lang="en-US"/>
          </a:p>
        </p:txBody>
      </p:sp>
    </p:spTree>
    <p:extLst>
      <p:ext uri="{BB962C8B-B14F-4D97-AF65-F5344CB8AC3E}">
        <p14:creationId xmlns:p14="http://schemas.microsoft.com/office/powerpoint/2010/main" val="531055409"/>
      </p:ext>
    </p:extLst>
  </p:cSld>
  <p:clrMapOvr>
    <a:masterClrMapping/>
  </p:clrMapOvr>
  <p:transition xmlns:p14="http://schemas.microsoft.com/office/powerpoint/2010/mai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50709E-4B3B-3548-A75D-B3A76589E52B}" type="datetimeFigureOut">
              <a:rPr lang="en-US"/>
              <a:pPr>
                <a:defRPr/>
              </a:pPr>
              <a:t>3/30/16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203426-B994-9243-8EBA-13BB0C619DB1}" type="slidenum">
              <a:rPr lang="en-US"/>
              <a:pPr>
                <a:defRPr/>
              </a:pPr>
              <a:t>‹#›</a:t>
            </a:fld>
            <a:endParaRPr lang="en-US"/>
          </a:p>
        </p:txBody>
      </p:sp>
    </p:spTree>
    <p:extLst>
      <p:ext uri="{BB962C8B-B14F-4D97-AF65-F5344CB8AC3E}">
        <p14:creationId xmlns:p14="http://schemas.microsoft.com/office/powerpoint/2010/main" val="2884175448"/>
      </p:ext>
    </p:extLst>
  </p:cSld>
  <p:clrMapOvr>
    <a:masterClrMapping/>
  </p:clrMapOvr>
  <p:transition xmlns:p14="http://schemas.microsoft.com/office/powerpoint/2010/mai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435922-865D-A944-94BB-0359C06A129B}" type="datetimeFigureOut">
              <a:rPr lang="en-US"/>
              <a:pPr>
                <a:defRPr/>
              </a:pPr>
              <a:t>3/30/16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66B453-516F-604C-906E-5A0D624CD015}" type="slidenum">
              <a:rPr lang="en-US"/>
              <a:pPr>
                <a:defRPr/>
              </a:pPr>
              <a:t>‹#›</a:t>
            </a:fld>
            <a:endParaRPr lang="en-US"/>
          </a:p>
        </p:txBody>
      </p:sp>
    </p:spTree>
    <p:extLst>
      <p:ext uri="{BB962C8B-B14F-4D97-AF65-F5344CB8AC3E}">
        <p14:creationId xmlns:p14="http://schemas.microsoft.com/office/powerpoint/2010/main" val="278534591"/>
      </p:ext>
    </p:extLst>
  </p:cSld>
  <p:clrMapOvr>
    <a:masterClrMapping/>
  </p:clrMapOvr>
  <p:transition xmlns:p14="http://schemas.microsoft.com/office/powerpoint/2010/main" spd="slow"/>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D33A03F3-B744-8B41-BCA3-E934AA8D88B2}" type="datetimeFigureOut">
              <a:rPr lang="en-US"/>
              <a:pPr>
                <a:defRPr/>
              </a:pPr>
              <a:t>3/30/16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CC20B8B8-EE09-734E-9AB3-B03FD95E49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276.jpeg"/><Relationship Id="rId4" Type="http://schemas.openxmlformats.org/officeDocument/2006/relationships/image" Target="../media/image277.jpeg"/><Relationship Id="rId5" Type="http://schemas.openxmlformats.org/officeDocument/2006/relationships/image" Target="../media/image278.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101.xml.rels><?xml version="1.0" encoding="UTF-8" standalone="yes"?>
<Relationships xmlns="http://schemas.openxmlformats.org/package/2006/relationships"><Relationship Id="rId3" Type="http://schemas.openxmlformats.org/officeDocument/2006/relationships/image" Target="../media/image280.jpeg"/><Relationship Id="rId4" Type="http://schemas.openxmlformats.org/officeDocument/2006/relationships/image" Target="../media/image281.jpeg"/><Relationship Id="rId1" Type="http://schemas.openxmlformats.org/officeDocument/2006/relationships/slideLayout" Target="../slideLayouts/slideLayout2.xml"/><Relationship Id="rId2" Type="http://schemas.openxmlformats.org/officeDocument/2006/relationships/image" Target="../media/image279.jpeg"/></Relationships>
</file>

<file path=ppt/slides/_rels/slide102.xml.rels><?xml version="1.0" encoding="UTF-8" standalone="yes"?>
<Relationships xmlns="http://schemas.openxmlformats.org/package/2006/relationships"><Relationship Id="rId3" Type="http://schemas.openxmlformats.org/officeDocument/2006/relationships/image" Target="../media/image282.jpeg"/><Relationship Id="rId4" Type="http://schemas.openxmlformats.org/officeDocument/2006/relationships/image" Target="../media/image283.jpeg"/><Relationship Id="rId5" Type="http://schemas.openxmlformats.org/officeDocument/2006/relationships/image" Target="../media/image284.jpeg"/><Relationship Id="rId6" Type="http://schemas.openxmlformats.org/officeDocument/2006/relationships/image" Target="../media/image285.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6.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105.xml.rels><?xml version="1.0" encoding="UTF-8" standalone="yes"?>
<Relationships xmlns="http://schemas.openxmlformats.org/package/2006/relationships"><Relationship Id="rId3" Type="http://schemas.openxmlformats.org/officeDocument/2006/relationships/image" Target="../media/image287.jpeg"/><Relationship Id="rId4" Type="http://schemas.openxmlformats.org/officeDocument/2006/relationships/image" Target="../media/image288.jpeg"/><Relationship Id="rId5" Type="http://schemas.openxmlformats.org/officeDocument/2006/relationships/image" Target="../media/image289.jpeg"/><Relationship Id="rId6" Type="http://schemas.openxmlformats.org/officeDocument/2006/relationships/image" Target="../media/image290.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106.xml.rels><?xml version="1.0" encoding="UTF-8" standalone="yes"?>
<Relationships xmlns="http://schemas.openxmlformats.org/package/2006/relationships"><Relationship Id="rId3" Type="http://schemas.openxmlformats.org/officeDocument/2006/relationships/image" Target="../media/image292.png"/><Relationship Id="rId4" Type="http://schemas.openxmlformats.org/officeDocument/2006/relationships/image" Target="../media/image293.png"/><Relationship Id="rId1" Type="http://schemas.openxmlformats.org/officeDocument/2006/relationships/slideLayout" Target="../slideLayouts/slideLayout2.xml"/><Relationship Id="rId2" Type="http://schemas.openxmlformats.org/officeDocument/2006/relationships/image" Target="../media/image291.jpeg"/></Relationships>
</file>

<file path=ppt/slides/_rels/slide107.xml.rels><?xml version="1.0" encoding="UTF-8" standalone="yes"?>
<Relationships xmlns="http://schemas.openxmlformats.org/package/2006/relationships"><Relationship Id="rId3" Type="http://schemas.openxmlformats.org/officeDocument/2006/relationships/image" Target="../media/image295.jpeg"/><Relationship Id="rId4" Type="http://schemas.openxmlformats.org/officeDocument/2006/relationships/image" Target="../media/image296.jpeg"/><Relationship Id="rId1" Type="http://schemas.openxmlformats.org/officeDocument/2006/relationships/slideLayout" Target="../slideLayouts/slideLayout2.xml"/><Relationship Id="rId2" Type="http://schemas.openxmlformats.org/officeDocument/2006/relationships/image" Target="../media/image294.jpeg"/></Relationships>
</file>

<file path=ppt/slides/_rels/slide108.xml.rels><?xml version="1.0" encoding="UTF-8" standalone="yes"?>
<Relationships xmlns="http://schemas.openxmlformats.org/package/2006/relationships"><Relationship Id="rId3" Type="http://schemas.openxmlformats.org/officeDocument/2006/relationships/image" Target="../media/image298.jpeg"/><Relationship Id="rId4" Type="http://schemas.openxmlformats.org/officeDocument/2006/relationships/image" Target="../media/image299.jpeg"/><Relationship Id="rId1" Type="http://schemas.openxmlformats.org/officeDocument/2006/relationships/slideLayout" Target="../slideLayouts/slideLayout2.xml"/><Relationship Id="rId2" Type="http://schemas.openxmlformats.org/officeDocument/2006/relationships/image" Target="../media/image297.jpeg"/></Relationships>
</file>

<file path=ppt/slides/_rels/slide109.xml.rels><?xml version="1.0" encoding="UTF-8" standalone="yes"?>
<Relationships xmlns="http://schemas.openxmlformats.org/package/2006/relationships"><Relationship Id="rId3" Type="http://schemas.openxmlformats.org/officeDocument/2006/relationships/image" Target="../media/image301.jpeg"/><Relationship Id="rId4" Type="http://schemas.openxmlformats.org/officeDocument/2006/relationships/image" Target="../media/image302.jpeg"/><Relationship Id="rId5" Type="http://schemas.openxmlformats.org/officeDocument/2006/relationships/image" Target="../media/image303.jpeg"/><Relationship Id="rId1" Type="http://schemas.openxmlformats.org/officeDocument/2006/relationships/slideLayout" Target="../slideLayouts/slideLayout2.xml"/><Relationship Id="rId2" Type="http://schemas.openxmlformats.org/officeDocument/2006/relationships/image" Target="../media/image30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10.xml.rels><?xml version="1.0" encoding="UTF-8" standalone="yes"?>
<Relationships xmlns="http://schemas.openxmlformats.org/package/2006/relationships"><Relationship Id="rId3" Type="http://schemas.openxmlformats.org/officeDocument/2006/relationships/image" Target="../media/image304.jpeg"/><Relationship Id="rId4" Type="http://schemas.openxmlformats.org/officeDocument/2006/relationships/image" Target="../media/image305.jpeg"/><Relationship Id="rId5" Type="http://schemas.openxmlformats.org/officeDocument/2006/relationships/image" Target="../media/image306.png"/><Relationship Id="rId6" Type="http://schemas.openxmlformats.org/officeDocument/2006/relationships/image" Target="../media/image307.jpeg"/><Relationship Id="rId7" Type="http://schemas.openxmlformats.org/officeDocument/2006/relationships/image" Target="../media/image308.jpeg"/><Relationship Id="rId8" Type="http://schemas.openxmlformats.org/officeDocument/2006/relationships/image" Target="../media/image309.png"/><Relationship Id="rId9" Type="http://schemas.openxmlformats.org/officeDocument/2006/relationships/image" Target="../media/image310.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2.png"/></Relationships>
</file>

<file path=ppt/slides/_rels/slide114.xml.rels><?xml version="1.0" encoding="UTF-8" standalone="yes"?>
<Relationships xmlns="http://schemas.openxmlformats.org/package/2006/relationships"><Relationship Id="rId3" Type="http://schemas.openxmlformats.org/officeDocument/2006/relationships/image" Target="../media/image314.jpeg"/><Relationship Id="rId4" Type="http://schemas.openxmlformats.org/officeDocument/2006/relationships/image" Target="../media/image315.jpeg"/><Relationship Id="rId5" Type="http://schemas.openxmlformats.org/officeDocument/2006/relationships/image" Target="../media/image316.jpeg"/><Relationship Id="rId1" Type="http://schemas.openxmlformats.org/officeDocument/2006/relationships/slideLayout" Target="../slideLayouts/slideLayout2.xml"/><Relationship Id="rId2" Type="http://schemas.openxmlformats.org/officeDocument/2006/relationships/image" Target="../media/image313.jpeg"/></Relationships>
</file>

<file path=ppt/slides/_rels/slide115.xml.rels><?xml version="1.0" encoding="UTF-8" standalone="yes"?>
<Relationships xmlns="http://schemas.openxmlformats.org/package/2006/relationships"><Relationship Id="rId3" Type="http://schemas.openxmlformats.org/officeDocument/2006/relationships/image" Target="../media/image318.jpeg"/><Relationship Id="rId4" Type="http://schemas.openxmlformats.org/officeDocument/2006/relationships/image" Target="../media/image319.jpeg"/><Relationship Id="rId5" Type="http://schemas.openxmlformats.org/officeDocument/2006/relationships/image" Target="../media/image320.jpeg"/><Relationship Id="rId1" Type="http://schemas.openxmlformats.org/officeDocument/2006/relationships/slideLayout" Target="../slideLayouts/slideLayout2.xml"/><Relationship Id="rId2" Type="http://schemas.openxmlformats.org/officeDocument/2006/relationships/image" Target="../media/image317.jpeg"/></Relationships>
</file>

<file path=ppt/slides/_rels/slide116.xml.rels><?xml version="1.0" encoding="UTF-8" standalone="yes"?>
<Relationships xmlns="http://schemas.openxmlformats.org/package/2006/relationships"><Relationship Id="rId3" Type="http://schemas.openxmlformats.org/officeDocument/2006/relationships/image" Target="../media/image322.jpeg"/><Relationship Id="rId4" Type="http://schemas.openxmlformats.org/officeDocument/2006/relationships/image" Target="../media/image323.jpeg"/><Relationship Id="rId5" Type="http://schemas.openxmlformats.org/officeDocument/2006/relationships/image" Target="../media/image324.jpeg"/><Relationship Id="rId6" Type="http://schemas.openxmlformats.org/officeDocument/2006/relationships/image" Target="../media/image325.jpeg"/><Relationship Id="rId7" Type="http://schemas.openxmlformats.org/officeDocument/2006/relationships/image" Target="../media/image326.jpeg"/><Relationship Id="rId1" Type="http://schemas.openxmlformats.org/officeDocument/2006/relationships/slideLayout" Target="../slideLayouts/slideLayout2.xml"/><Relationship Id="rId2" Type="http://schemas.openxmlformats.org/officeDocument/2006/relationships/image" Target="../media/image321.jpeg"/></Relationships>
</file>

<file path=ppt/slides/_rels/slide117.xml.rels><?xml version="1.0" encoding="UTF-8" standalone="yes"?>
<Relationships xmlns="http://schemas.openxmlformats.org/package/2006/relationships"><Relationship Id="rId11" Type="http://schemas.openxmlformats.org/officeDocument/2006/relationships/image" Target="../media/image336.jpeg"/><Relationship Id="rId12" Type="http://schemas.openxmlformats.org/officeDocument/2006/relationships/image" Target="../media/image337.png"/><Relationship Id="rId13" Type="http://schemas.openxmlformats.org/officeDocument/2006/relationships/image" Target="../media/image338.png"/><Relationship Id="rId1" Type="http://schemas.openxmlformats.org/officeDocument/2006/relationships/slideLayout" Target="../slideLayouts/slideLayout2.xml"/><Relationship Id="rId2" Type="http://schemas.openxmlformats.org/officeDocument/2006/relationships/image" Target="../media/image327.jpeg"/><Relationship Id="rId3" Type="http://schemas.openxmlformats.org/officeDocument/2006/relationships/image" Target="../media/image328.jpeg"/><Relationship Id="rId4" Type="http://schemas.openxmlformats.org/officeDocument/2006/relationships/image" Target="../media/image329.jpeg"/><Relationship Id="rId5" Type="http://schemas.openxmlformats.org/officeDocument/2006/relationships/image" Target="../media/image330.jpeg"/><Relationship Id="rId6" Type="http://schemas.openxmlformats.org/officeDocument/2006/relationships/image" Target="../media/image331.jpeg"/><Relationship Id="rId7" Type="http://schemas.openxmlformats.org/officeDocument/2006/relationships/image" Target="../media/image332.jpeg"/><Relationship Id="rId8" Type="http://schemas.openxmlformats.org/officeDocument/2006/relationships/image" Target="../media/image333.jpeg"/><Relationship Id="rId9" Type="http://schemas.openxmlformats.org/officeDocument/2006/relationships/image" Target="../media/image334.jpeg"/><Relationship Id="rId10" Type="http://schemas.openxmlformats.org/officeDocument/2006/relationships/image" Target="../media/image335.jpeg"/></Relationships>
</file>

<file path=ppt/slides/_rels/slide118.xml.rels><?xml version="1.0" encoding="UTF-8" standalone="yes"?>
<Relationships xmlns="http://schemas.openxmlformats.org/package/2006/relationships"><Relationship Id="rId3" Type="http://schemas.openxmlformats.org/officeDocument/2006/relationships/image" Target="../media/image340.jpeg"/><Relationship Id="rId4" Type="http://schemas.openxmlformats.org/officeDocument/2006/relationships/image" Target="../media/image341.jpeg"/><Relationship Id="rId5" Type="http://schemas.openxmlformats.org/officeDocument/2006/relationships/image" Target="../media/image342.jpeg"/><Relationship Id="rId6" Type="http://schemas.openxmlformats.org/officeDocument/2006/relationships/image" Target="../media/image343.jpeg"/><Relationship Id="rId7" Type="http://schemas.openxmlformats.org/officeDocument/2006/relationships/image" Target="../media/image344.jpeg"/><Relationship Id="rId8" Type="http://schemas.openxmlformats.org/officeDocument/2006/relationships/image" Target="../media/image345.jpeg"/><Relationship Id="rId9" Type="http://schemas.openxmlformats.org/officeDocument/2006/relationships/image" Target="../media/image346.jpeg"/><Relationship Id="rId1" Type="http://schemas.openxmlformats.org/officeDocument/2006/relationships/slideLayout" Target="../slideLayouts/slideLayout2.xml"/><Relationship Id="rId2" Type="http://schemas.openxmlformats.org/officeDocument/2006/relationships/image" Target="../media/image339.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20.xml.rels><?xml version="1.0" encoding="UTF-8" standalone="yes"?>
<Relationships xmlns="http://schemas.openxmlformats.org/package/2006/relationships"><Relationship Id="rId3" Type="http://schemas.openxmlformats.org/officeDocument/2006/relationships/image" Target="../media/image348.jpeg"/><Relationship Id="rId4" Type="http://schemas.openxmlformats.org/officeDocument/2006/relationships/image" Target="../media/image349.jpeg"/><Relationship Id="rId5" Type="http://schemas.openxmlformats.org/officeDocument/2006/relationships/image" Target="../media/image350.jpeg"/><Relationship Id="rId1" Type="http://schemas.openxmlformats.org/officeDocument/2006/relationships/slideLayout" Target="../slideLayouts/slideLayout2.xml"/><Relationship Id="rId2" Type="http://schemas.openxmlformats.org/officeDocument/2006/relationships/image" Target="../media/image347.jpeg"/></Relationships>
</file>

<file path=ppt/slides/_rels/slide121.xml.rels><?xml version="1.0" encoding="UTF-8" standalone="yes"?>
<Relationships xmlns="http://schemas.openxmlformats.org/package/2006/relationships"><Relationship Id="rId3" Type="http://schemas.openxmlformats.org/officeDocument/2006/relationships/image" Target="../media/image352.jpeg"/><Relationship Id="rId4" Type="http://schemas.openxmlformats.org/officeDocument/2006/relationships/image" Target="../media/image353.jpeg"/><Relationship Id="rId5" Type="http://schemas.openxmlformats.org/officeDocument/2006/relationships/image" Target="../media/image354.jpeg"/><Relationship Id="rId1" Type="http://schemas.openxmlformats.org/officeDocument/2006/relationships/slideLayout" Target="../slideLayouts/slideLayout6.xml"/><Relationship Id="rId2" Type="http://schemas.openxmlformats.org/officeDocument/2006/relationships/image" Target="../media/image351.jpeg"/></Relationships>
</file>

<file path=ppt/slides/_rels/slide122.xml.rels><?xml version="1.0" encoding="UTF-8" standalone="yes"?>
<Relationships xmlns="http://schemas.openxmlformats.org/package/2006/relationships"><Relationship Id="rId3" Type="http://schemas.openxmlformats.org/officeDocument/2006/relationships/image" Target="../media/image355.jpeg"/><Relationship Id="rId4" Type="http://schemas.openxmlformats.org/officeDocument/2006/relationships/image" Target="../media/image356.jpeg"/><Relationship Id="rId5" Type="http://schemas.openxmlformats.org/officeDocument/2006/relationships/image" Target="../media/image357.jpeg"/><Relationship Id="rId6" Type="http://schemas.openxmlformats.org/officeDocument/2006/relationships/image" Target="../media/image358.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8" Type="http://schemas.openxmlformats.org/officeDocument/2006/relationships/image" Target="../media/image62.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g"/><Relationship Id="rId6" Type="http://schemas.openxmlformats.org/officeDocument/2006/relationships/image" Target="../media/image66.jp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g"/><Relationship Id="rId5"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g"/><Relationship Id="rId5" Type="http://schemas.openxmlformats.org/officeDocument/2006/relationships/image" Target="../media/image73.jpg"/><Relationship Id="rId6" Type="http://schemas.openxmlformats.org/officeDocument/2006/relationships/image" Target="../media/image74.jp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 Id="rId3" Type="http://schemas.openxmlformats.org/officeDocument/2006/relationships/image" Target="../media/image79.jp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image" Target="../media/image105.jpeg"/><Relationship Id="rId7"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54.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jpeg"/><Relationship Id="rId5"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56.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7" Type="http://schemas.openxmlformats.org/officeDocument/2006/relationships/image" Target="../media/image122.jpeg"/><Relationship Id="rId8" Type="http://schemas.openxmlformats.org/officeDocument/2006/relationships/image" Target="../media/image123.jpeg"/><Relationship Id="rId9" Type="http://schemas.openxmlformats.org/officeDocument/2006/relationships/image" Target="../media/image124.jpeg"/><Relationship Id="rId10" Type="http://schemas.openxmlformats.org/officeDocument/2006/relationships/image" Target="../media/image125.jpeg"/><Relationship Id="rId11" Type="http://schemas.openxmlformats.org/officeDocument/2006/relationships/image" Target="../media/image126.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jpeg"/><Relationship Id="rId9" Type="http://schemas.openxmlformats.org/officeDocument/2006/relationships/image" Target="../media/image139.jpeg"/><Relationship Id="rId10" Type="http://schemas.openxmlformats.org/officeDocument/2006/relationships/image" Target="../media/image140.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1.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jpeg"/><Relationship Id="rId6" Type="http://schemas.openxmlformats.org/officeDocument/2006/relationships/image" Target="../media/image145.jpeg"/><Relationship Id="rId7" Type="http://schemas.openxmlformats.org/officeDocument/2006/relationships/image" Target="../media/image146.jpeg"/><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jpeg"/><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64.xml.rels><?xml version="1.0" encoding="UTF-8" standalone="yes"?>
<Relationships xmlns="http://schemas.openxmlformats.org/package/2006/relationships"><Relationship Id="rId11" Type="http://schemas.openxmlformats.org/officeDocument/2006/relationships/image" Target="../media/image163.png"/><Relationship Id="rId12" Type="http://schemas.openxmlformats.org/officeDocument/2006/relationships/image" Target="../media/image164.png"/><Relationship Id="rId13" Type="http://schemas.openxmlformats.org/officeDocument/2006/relationships/image" Target="../media/image165.png"/><Relationship Id="rId14" Type="http://schemas.openxmlformats.org/officeDocument/2006/relationships/image" Target="../media/image166.png"/><Relationship Id="rId15"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image" Target="../media/image154.jpeg"/><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image" Target="../media/image160.png"/><Relationship Id="rId9" Type="http://schemas.openxmlformats.org/officeDocument/2006/relationships/image" Target="../media/image161.jpeg"/><Relationship Id="rId10" Type="http://schemas.openxmlformats.org/officeDocument/2006/relationships/image" Target="../media/image1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 Id="rId3" Type="http://schemas.openxmlformats.org/officeDocument/2006/relationships/image" Target="../media/image16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s>
</file>

<file path=ppt/slides/_rels/slide68.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jpeg"/><Relationship Id="rId5" Type="http://schemas.openxmlformats.org/officeDocument/2006/relationships/image" Target="../media/image173.jpeg"/><Relationship Id="rId6" Type="http://schemas.openxmlformats.org/officeDocument/2006/relationships/image" Target="../media/image174.jpeg"/><Relationship Id="rId7" Type="http://schemas.openxmlformats.org/officeDocument/2006/relationships/image" Target="../media/image175.jpeg"/><Relationship Id="rId1" Type="http://schemas.openxmlformats.org/officeDocument/2006/relationships/slideLayout" Target="../slideLayouts/slideLayout2.xml"/><Relationship Id="rId2" Type="http://schemas.openxmlformats.org/officeDocument/2006/relationships/image" Target="../media/image170.jpeg"/></Relationships>
</file>

<file path=ppt/slides/_rels/slide69.xml.rels><?xml version="1.0" encoding="UTF-8" standalone="yes"?>
<Relationships xmlns="http://schemas.openxmlformats.org/package/2006/relationships"><Relationship Id="rId3" Type="http://schemas.openxmlformats.org/officeDocument/2006/relationships/image" Target="../media/image176.jpeg"/><Relationship Id="rId4" Type="http://schemas.openxmlformats.org/officeDocument/2006/relationships/image" Target="../media/image177.jpeg"/><Relationship Id="rId5" Type="http://schemas.openxmlformats.org/officeDocument/2006/relationships/image" Target="../media/image178.jpeg"/><Relationship Id="rId6" Type="http://schemas.openxmlformats.org/officeDocument/2006/relationships/image" Target="../media/image179.jpeg"/><Relationship Id="rId7" Type="http://schemas.openxmlformats.org/officeDocument/2006/relationships/image" Target="../media/image180.jpeg"/><Relationship Id="rId8" Type="http://schemas.openxmlformats.org/officeDocument/2006/relationships/image" Target="../media/image181.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3" Type="http://schemas.openxmlformats.org/officeDocument/2006/relationships/image" Target="../media/image182.jpeg"/><Relationship Id="rId4" Type="http://schemas.openxmlformats.org/officeDocument/2006/relationships/image" Target="../media/image183.jpeg"/><Relationship Id="rId5" Type="http://schemas.openxmlformats.org/officeDocument/2006/relationships/image" Target="../media/image184.jpeg"/><Relationship Id="rId6" Type="http://schemas.openxmlformats.org/officeDocument/2006/relationships/image" Target="../media/image185.jpeg"/><Relationship Id="rId7" Type="http://schemas.openxmlformats.org/officeDocument/2006/relationships/image" Target="../media/image186.jpeg"/><Relationship Id="rId8" Type="http://schemas.openxmlformats.org/officeDocument/2006/relationships/image" Target="../media/image187.jpeg"/><Relationship Id="rId9" Type="http://schemas.openxmlformats.org/officeDocument/2006/relationships/image" Target="../media/image188.jpeg"/><Relationship Id="rId10" Type="http://schemas.openxmlformats.org/officeDocument/2006/relationships/image" Target="../media/image189.jpeg"/><Relationship Id="rId11" Type="http://schemas.openxmlformats.org/officeDocument/2006/relationships/image" Target="../media/image190.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71.xml.rels><?xml version="1.0" encoding="UTF-8" standalone="yes"?>
<Relationships xmlns="http://schemas.openxmlformats.org/package/2006/relationships"><Relationship Id="rId3" Type="http://schemas.openxmlformats.org/officeDocument/2006/relationships/image" Target="../media/image192.jpeg"/><Relationship Id="rId4" Type="http://schemas.openxmlformats.org/officeDocument/2006/relationships/image" Target="../media/image193.jpeg"/><Relationship Id="rId5" Type="http://schemas.openxmlformats.org/officeDocument/2006/relationships/image" Target="../media/image194.jpeg"/><Relationship Id="rId6" Type="http://schemas.openxmlformats.org/officeDocument/2006/relationships/image" Target="../media/image195.jpeg"/><Relationship Id="rId7" Type="http://schemas.openxmlformats.org/officeDocument/2006/relationships/image" Target="../media/image196.jpeg"/><Relationship Id="rId8" Type="http://schemas.openxmlformats.org/officeDocument/2006/relationships/image" Target="../media/image197.jpeg"/><Relationship Id="rId1" Type="http://schemas.openxmlformats.org/officeDocument/2006/relationships/slideLayout" Target="../slideLayouts/slideLayout2.xml"/><Relationship Id="rId2" Type="http://schemas.openxmlformats.org/officeDocument/2006/relationships/image" Target="../media/image191.jpeg"/></Relationships>
</file>

<file path=ppt/slides/_rels/slide72.xml.rels><?xml version="1.0" encoding="UTF-8" standalone="yes"?>
<Relationships xmlns="http://schemas.openxmlformats.org/package/2006/relationships"><Relationship Id="rId3" Type="http://schemas.openxmlformats.org/officeDocument/2006/relationships/image" Target="../media/image199.jpeg"/><Relationship Id="rId4" Type="http://schemas.openxmlformats.org/officeDocument/2006/relationships/image" Target="../media/image200.jpeg"/><Relationship Id="rId5" Type="http://schemas.openxmlformats.org/officeDocument/2006/relationships/image" Target="../media/image201.jpeg"/><Relationship Id="rId1" Type="http://schemas.openxmlformats.org/officeDocument/2006/relationships/slideLayout" Target="../slideLayouts/slideLayout2.xml"/><Relationship Id="rId2" Type="http://schemas.openxmlformats.org/officeDocument/2006/relationships/image" Target="../media/image198.jpeg"/></Relationships>
</file>

<file path=ppt/slides/_rels/slide73.xml.rels><?xml version="1.0" encoding="UTF-8" standalone="yes"?>
<Relationships xmlns="http://schemas.openxmlformats.org/package/2006/relationships"><Relationship Id="rId3" Type="http://schemas.openxmlformats.org/officeDocument/2006/relationships/image" Target="../media/image203.jpeg"/><Relationship Id="rId4" Type="http://schemas.openxmlformats.org/officeDocument/2006/relationships/image" Target="../media/image204.jpeg"/><Relationship Id="rId5" Type="http://schemas.openxmlformats.org/officeDocument/2006/relationships/image" Target="../media/image205.jpeg"/><Relationship Id="rId1" Type="http://schemas.openxmlformats.org/officeDocument/2006/relationships/slideLayout" Target="../slideLayouts/slideLayout2.xml"/><Relationship Id="rId2" Type="http://schemas.openxmlformats.org/officeDocument/2006/relationships/image" Target="../media/image20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png"/><Relationship Id="rId3" Type="http://schemas.openxmlformats.org/officeDocument/2006/relationships/image" Target="../media/image20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8.jpeg"/><Relationship Id="rId3" Type="http://schemas.openxmlformats.org/officeDocument/2006/relationships/image" Target="../media/image20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jpeg"/><Relationship Id="rId3" Type="http://schemas.openxmlformats.org/officeDocument/2006/relationships/image" Target="../media/image21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jpeg"/><Relationship Id="rId3" Type="http://schemas.openxmlformats.org/officeDocument/2006/relationships/image" Target="../media/image213.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215.jpeg"/><Relationship Id="rId4" Type="http://schemas.openxmlformats.org/officeDocument/2006/relationships/image" Target="../media/image216.jpeg"/><Relationship Id="rId1" Type="http://schemas.openxmlformats.org/officeDocument/2006/relationships/slideLayout" Target="../slideLayouts/slideLayout2.xml"/><Relationship Id="rId2" Type="http://schemas.openxmlformats.org/officeDocument/2006/relationships/image" Target="../media/image214.jpeg"/></Relationships>
</file>

<file path=ppt/slides/_rels/slide81.xml.rels><?xml version="1.0" encoding="UTF-8" standalone="yes"?>
<Relationships xmlns="http://schemas.openxmlformats.org/package/2006/relationships"><Relationship Id="rId3" Type="http://schemas.openxmlformats.org/officeDocument/2006/relationships/image" Target="../media/image218.jpeg"/><Relationship Id="rId4" Type="http://schemas.openxmlformats.org/officeDocument/2006/relationships/image" Target="../media/image219.jpeg"/><Relationship Id="rId5" Type="http://schemas.openxmlformats.org/officeDocument/2006/relationships/image" Target="../media/image220.jpeg"/><Relationship Id="rId6" Type="http://schemas.openxmlformats.org/officeDocument/2006/relationships/image" Target="../media/image221.jpeg"/><Relationship Id="rId7" Type="http://schemas.openxmlformats.org/officeDocument/2006/relationships/image" Target="../media/image222.jpeg"/><Relationship Id="rId8" Type="http://schemas.openxmlformats.org/officeDocument/2006/relationships/image" Target="../media/image223.jpeg"/><Relationship Id="rId1" Type="http://schemas.openxmlformats.org/officeDocument/2006/relationships/slideLayout" Target="../slideLayouts/slideLayout2.xml"/><Relationship Id="rId2" Type="http://schemas.openxmlformats.org/officeDocument/2006/relationships/image" Target="../media/image21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6.png"/></Relationships>
</file>

<file path=ppt/slides/_rels/slide85.xml.rels><?xml version="1.0" encoding="UTF-8" standalone="yes"?>
<Relationships xmlns="http://schemas.openxmlformats.org/package/2006/relationships"><Relationship Id="rId3" Type="http://schemas.openxmlformats.org/officeDocument/2006/relationships/image" Target="../media/image228.jpeg"/><Relationship Id="rId4" Type="http://schemas.openxmlformats.org/officeDocument/2006/relationships/image" Target="../media/image229.jpeg"/><Relationship Id="rId5" Type="http://schemas.openxmlformats.org/officeDocument/2006/relationships/image" Target="../media/image230.jpeg"/><Relationship Id="rId1" Type="http://schemas.openxmlformats.org/officeDocument/2006/relationships/slideLayout" Target="../slideLayouts/slideLayout2.xml"/><Relationship Id="rId2" Type="http://schemas.openxmlformats.org/officeDocument/2006/relationships/image" Target="../media/image227.jpeg"/></Relationships>
</file>

<file path=ppt/slides/_rels/slide86.xml.rels><?xml version="1.0" encoding="UTF-8" standalone="yes"?>
<Relationships xmlns="http://schemas.openxmlformats.org/package/2006/relationships"><Relationship Id="rId3" Type="http://schemas.openxmlformats.org/officeDocument/2006/relationships/image" Target="../media/image231.jpeg"/><Relationship Id="rId4" Type="http://schemas.openxmlformats.org/officeDocument/2006/relationships/image" Target="../media/image232.jpeg"/><Relationship Id="rId5" Type="http://schemas.openxmlformats.org/officeDocument/2006/relationships/image" Target="../media/image233.jpeg"/><Relationship Id="rId6" Type="http://schemas.openxmlformats.org/officeDocument/2006/relationships/image" Target="../media/image234.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87.xml.rels><?xml version="1.0" encoding="UTF-8" standalone="yes"?>
<Relationships xmlns="http://schemas.openxmlformats.org/package/2006/relationships"><Relationship Id="rId3" Type="http://schemas.openxmlformats.org/officeDocument/2006/relationships/image" Target="../media/image235.jpeg"/><Relationship Id="rId4" Type="http://schemas.openxmlformats.org/officeDocument/2006/relationships/image" Target="../media/image236.jpeg"/><Relationship Id="rId5" Type="http://schemas.openxmlformats.org/officeDocument/2006/relationships/image" Target="../media/image237.jpeg"/><Relationship Id="rId6" Type="http://schemas.openxmlformats.org/officeDocument/2006/relationships/image" Target="../media/image238.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9.jpeg"/></Relationships>
</file>

<file path=ppt/slides/_rels/slide89.xml.rels><?xml version="1.0" encoding="UTF-8" standalone="yes"?>
<Relationships xmlns="http://schemas.openxmlformats.org/package/2006/relationships"><Relationship Id="rId3" Type="http://schemas.openxmlformats.org/officeDocument/2006/relationships/image" Target="../media/image241.jpeg"/><Relationship Id="rId4" Type="http://schemas.openxmlformats.org/officeDocument/2006/relationships/image" Target="../media/image242.jpeg"/><Relationship Id="rId5" Type="http://schemas.openxmlformats.org/officeDocument/2006/relationships/image" Target="../media/image243.jpeg"/><Relationship Id="rId6" Type="http://schemas.openxmlformats.org/officeDocument/2006/relationships/image" Target="../media/image244.jpeg"/><Relationship Id="rId7" Type="http://schemas.openxmlformats.org/officeDocument/2006/relationships/image" Target="../media/image245.jpeg"/><Relationship Id="rId1" Type="http://schemas.openxmlformats.org/officeDocument/2006/relationships/slideLayout" Target="../slideLayouts/slideLayout2.xml"/><Relationship Id="rId2" Type="http://schemas.openxmlformats.org/officeDocument/2006/relationships/image" Target="../media/image240.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8.jpeg"/></Relationships>
</file>

<file path=ppt/slides/_rels/slide94.xml.rels><?xml version="1.0" encoding="UTF-8" standalone="yes"?>
<Relationships xmlns="http://schemas.openxmlformats.org/package/2006/relationships"><Relationship Id="rId3" Type="http://schemas.openxmlformats.org/officeDocument/2006/relationships/image" Target="../media/image250.jpeg"/><Relationship Id="rId4" Type="http://schemas.openxmlformats.org/officeDocument/2006/relationships/image" Target="../media/image251.jpeg"/><Relationship Id="rId5" Type="http://schemas.openxmlformats.org/officeDocument/2006/relationships/image" Target="../media/image252.jpeg"/><Relationship Id="rId6" Type="http://schemas.openxmlformats.org/officeDocument/2006/relationships/image" Target="../media/image253.jpeg"/><Relationship Id="rId7" Type="http://schemas.openxmlformats.org/officeDocument/2006/relationships/image" Target="../media/image254.jpeg"/><Relationship Id="rId1" Type="http://schemas.openxmlformats.org/officeDocument/2006/relationships/slideLayout" Target="../slideLayouts/slideLayout2.xml"/><Relationship Id="rId2" Type="http://schemas.openxmlformats.org/officeDocument/2006/relationships/image" Target="../media/image249.jpeg"/></Relationships>
</file>

<file path=ppt/slides/_rels/slide95.xml.rels><?xml version="1.0" encoding="UTF-8" standalone="yes"?>
<Relationships xmlns="http://schemas.openxmlformats.org/package/2006/relationships"><Relationship Id="rId3" Type="http://schemas.openxmlformats.org/officeDocument/2006/relationships/image" Target="../media/image256.jpeg"/><Relationship Id="rId4" Type="http://schemas.openxmlformats.org/officeDocument/2006/relationships/image" Target="../media/image257.jpeg"/><Relationship Id="rId5" Type="http://schemas.openxmlformats.org/officeDocument/2006/relationships/image" Target="../media/image258.jpeg"/><Relationship Id="rId6" Type="http://schemas.openxmlformats.org/officeDocument/2006/relationships/image" Target="../media/image259.jpeg"/><Relationship Id="rId7" Type="http://schemas.openxmlformats.org/officeDocument/2006/relationships/image" Target="../media/image260.png"/><Relationship Id="rId1" Type="http://schemas.openxmlformats.org/officeDocument/2006/relationships/slideLayout" Target="../slideLayouts/slideLayout2.xml"/><Relationship Id="rId2" Type="http://schemas.openxmlformats.org/officeDocument/2006/relationships/image" Target="../media/image255.jpeg"/></Relationships>
</file>

<file path=ppt/slides/_rels/slide96.xml.rels><?xml version="1.0" encoding="UTF-8" standalone="yes"?>
<Relationships xmlns="http://schemas.openxmlformats.org/package/2006/relationships"><Relationship Id="rId3" Type="http://schemas.openxmlformats.org/officeDocument/2006/relationships/image" Target="../media/image262.jpeg"/><Relationship Id="rId4" Type="http://schemas.openxmlformats.org/officeDocument/2006/relationships/image" Target="../media/image263.jpeg"/><Relationship Id="rId5" Type="http://schemas.openxmlformats.org/officeDocument/2006/relationships/image" Target="../media/image264.jpeg"/><Relationship Id="rId1" Type="http://schemas.openxmlformats.org/officeDocument/2006/relationships/slideLayout" Target="../slideLayouts/slideLayout2.xml"/><Relationship Id="rId2" Type="http://schemas.openxmlformats.org/officeDocument/2006/relationships/image" Target="../media/image261.png"/></Relationships>
</file>

<file path=ppt/slides/_rels/slide97.xml.rels><?xml version="1.0" encoding="UTF-8" standalone="yes"?>
<Relationships xmlns="http://schemas.openxmlformats.org/package/2006/relationships"><Relationship Id="rId3" Type="http://schemas.openxmlformats.org/officeDocument/2006/relationships/image" Target="../media/image266.jpeg"/><Relationship Id="rId4" Type="http://schemas.openxmlformats.org/officeDocument/2006/relationships/image" Target="../media/image267.jpeg"/><Relationship Id="rId5" Type="http://schemas.openxmlformats.org/officeDocument/2006/relationships/image" Target="../media/image268.jpeg"/><Relationship Id="rId1" Type="http://schemas.openxmlformats.org/officeDocument/2006/relationships/slideLayout" Target="../slideLayouts/slideLayout2.xml"/><Relationship Id="rId2" Type="http://schemas.openxmlformats.org/officeDocument/2006/relationships/image" Target="../media/image26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9.jpeg"/><Relationship Id="rId3" Type="http://schemas.openxmlformats.org/officeDocument/2006/relationships/image" Target="../media/image270.jpeg"/></Relationships>
</file>

<file path=ppt/slides/_rels/slide99.xml.rels><?xml version="1.0" encoding="UTF-8" standalone="yes"?>
<Relationships xmlns="http://schemas.openxmlformats.org/package/2006/relationships"><Relationship Id="rId3" Type="http://schemas.openxmlformats.org/officeDocument/2006/relationships/image" Target="../media/image272.jpeg"/><Relationship Id="rId4" Type="http://schemas.openxmlformats.org/officeDocument/2006/relationships/image" Target="../media/image273.jpeg"/><Relationship Id="rId5" Type="http://schemas.openxmlformats.org/officeDocument/2006/relationships/image" Target="../media/image274.jpeg"/><Relationship Id="rId6" Type="http://schemas.openxmlformats.org/officeDocument/2006/relationships/image" Target="../media/image275.jpeg"/><Relationship Id="rId1" Type="http://schemas.openxmlformats.org/officeDocument/2006/relationships/slideLayout" Target="../slideLayouts/slideLayout2.xml"/><Relationship Id="rId2" Type="http://schemas.openxmlformats.org/officeDocument/2006/relationships/image" Target="../media/image27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ubtitle 2"/>
          <p:cNvSpPr>
            <a:spLocks noGrp="1"/>
          </p:cNvSpPr>
          <p:nvPr>
            <p:ph type="subTitle" idx="1"/>
          </p:nvPr>
        </p:nvSpPr>
        <p:spPr>
          <a:xfrm>
            <a:off x="1447800" y="4953000"/>
            <a:ext cx="6400800" cy="7620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b="1" dirty="0">
                <a:ln w="50800"/>
                <a:solidFill>
                  <a:schemeClr val="tx1"/>
                </a:solidFill>
                <a:effectLst>
                  <a:glow rad="63500">
                    <a:schemeClr val="accent4">
                      <a:satMod val="175000"/>
                      <a:alpha val="40000"/>
                    </a:schemeClr>
                  </a:glow>
                </a:effectLst>
                <a:latin typeface="Copperplate Gothic Bold" charset="0"/>
                <a:cs typeface="Arial" charset="0"/>
              </a:rPr>
              <a:t>Product Presentation</a:t>
            </a:r>
          </a:p>
        </p:txBody>
      </p:sp>
      <p:pic>
        <p:nvPicPr>
          <p:cNvPr id="2050" name="Picture 4" descr="black zenonLogo REVERSE-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1072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609600" y="152400"/>
            <a:ext cx="8229600" cy="1143000"/>
          </a:xfrm>
        </p:spPr>
        <p:txBody>
          <a:bodyPr/>
          <a:lstStyle/>
          <a:p>
            <a:r>
              <a:rPr lang="en-US" sz="6000" dirty="0">
                <a:effectLst>
                  <a:outerShdw blurRad="50800" dist="38100" dir="8100000" algn="tr" rotWithShape="0">
                    <a:prstClr val="black">
                      <a:alpha val="40000"/>
                    </a:prstClr>
                  </a:outerShdw>
                </a:effectLst>
                <a:latin typeface="Arial" charset="0"/>
                <a:cs typeface="Arial" charset="0"/>
              </a:rPr>
              <a:t>Wood Shelters</a:t>
            </a:r>
          </a:p>
        </p:txBody>
      </p:sp>
      <p:pic>
        <p:nvPicPr>
          <p:cNvPr id="10" name="Picture 9" descr="WoodworxGableArchBeamLarge1.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81000" y="4267200"/>
            <a:ext cx="4051300" cy="221773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114800"/>
            <a:ext cx="4114800" cy="2486113"/>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81000" y="1600200"/>
            <a:ext cx="4019550" cy="227965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72000" y="1600200"/>
            <a:ext cx="4289425" cy="223837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xmlns:p14="http://schemas.microsoft.com/office/powerpoint/2010/main" spd="med" advTm="6000">
        <p:fade/>
      </p:transitio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457200" y="228600"/>
            <a:ext cx="8229600" cy="1143000"/>
          </a:xfrm>
        </p:spPr>
        <p:txBody>
          <a:bodyPr>
            <a:scene3d>
              <a:camera prst="perspectiveFront"/>
              <a:lightRig rig="threePt" dir="t"/>
            </a:scene3d>
          </a:bodyPr>
          <a:lstStyle/>
          <a:p>
            <a:r>
              <a:rPr lang="en-US" sz="3200" i="1" dirty="0">
                <a:latin typeface="Arial" charset="0"/>
                <a:cs typeface="Arial" charset="0"/>
              </a:rPr>
              <a:t>Pipe Based Bollards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352800" y="1752600"/>
            <a:ext cx="2649538"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752600"/>
            <a:ext cx="23368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752600"/>
            <a:ext cx="22860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Box 6"/>
          <p:cNvSpPr txBox="1">
            <a:spLocks noChangeArrowheads="1"/>
          </p:cNvSpPr>
          <p:nvPr/>
        </p:nvSpPr>
        <p:spPr bwMode="auto">
          <a:xfrm>
            <a:off x="533400" y="53340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Aegean</a:t>
            </a:r>
          </a:p>
        </p:txBody>
      </p:sp>
      <p:sp>
        <p:nvSpPr>
          <p:cNvPr id="100358" name="TextBox 7"/>
          <p:cNvSpPr txBox="1">
            <a:spLocks noChangeArrowheads="1"/>
          </p:cNvSpPr>
          <p:nvPr/>
        </p:nvSpPr>
        <p:spPr bwMode="auto">
          <a:xfrm>
            <a:off x="3581400" y="5334000"/>
            <a:ext cx="233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err="1">
                <a:latin typeface="Arial" charset="0"/>
                <a:cs typeface="Arial" charset="0"/>
              </a:rPr>
              <a:t>Atlantian</a:t>
            </a:r>
            <a:endParaRPr lang="en-US" dirty="0">
              <a:latin typeface="Arial" charset="0"/>
              <a:cs typeface="Arial" charset="0"/>
            </a:endParaRPr>
          </a:p>
        </p:txBody>
      </p:sp>
      <p:sp>
        <p:nvSpPr>
          <p:cNvPr id="100359" name="TextBox 8"/>
          <p:cNvSpPr txBox="1">
            <a:spLocks noChangeArrowheads="1"/>
          </p:cNvSpPr>
          <p:nvPr/>
        </p:nvSpPr>
        <p:spPr bwMode="auto">
          <a:xfrm>
            <a:off x="6324600" y="53340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err="1">
                <a:latin typeface="Arial" charset="0"/>
                <a:cs typeface="Arial" charset="0"/>
              </a:rPr>
              <a:t>Phoenecian</a:t>
            </a:r>
            <a:endParaRPr lang="en-US" dirty="0">
              <a:latin typeface="Arial" charset="0"/>
              <a:cs typeface="Arial" charset="0"/>
            </a:endParaRPr>
          </a:p>
        </p:txBody>
      </p:sp>
    </p:spTree>
  </p:cSld>
  <p:clrMapOvr>
    <a:masterClrMapping/>
  </p:clrMapOvr>
  <p:transition xmlns:p14="http://schemas.microsoft.com/office/powerpoint/2010/main" spd="slow"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5"/>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500"/>
                                  </p:stCondLst>
                                  <p:childTnLst>
                                    <p:set>
                                      <p:cBhvr>
                                        <p:cTn id="9" dur="1" fill="hold">
                                          <p:stCondLst>
                                            <p:cond delay="999"/>
                                          </p:stCondLst>
                                        </p:cTn>
                                        <p:tgtEl>
                                          <p:spTgt spid="4"/>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457200"/>
            <a:ext cx="3486150" cy="3069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3401" y="457201"/>
            <a:ext cx="4495800" cy="6101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657600"/>
            <a:ext cx="35052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885742"/>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xmlns:p14="http://schemas.microsoft.com/office/powerpoint/2010/main" spd="med" advTm="7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52800"/>
            <a:ext cx="44704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2400"/>
            <a:ext cx="3105150" cy="2968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2933" y="3352800"/>
            <a:ext cx="4148667" cy="3394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52400"/>
            <a:ext cx="3733800" cy="2991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7000">
    <p:split orient="vert"/>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57200" y="228600"/>
            <a:ext cx="8229600" cy="1143000"/>
          </a:xfrm>
        </p:spPr>
        <p:txBody>
          <a:bodyPr>
            <a:scene3d>
              <a:camera prst="perspectiveFront"/>
              <a:lightRig rig="threePt" dir="t"/>
            </a:scene3d>
          </a:bodyPr>
          <a:lstStyle/>
          <a:p>
            <a:r>
              <a:rPr lang="en-US" dirty="0">
                <a:latin typeface="Arial" charset="0"/>
                <a:cs typeface="Arial" charset="0"/>
              </a:rPr>
              <a:t>Material Finish</a:t>
            </a:r>
          </a:p>
        </p:txBody>
      </p:sp>
      <p:pic>
        <p:nvPicPr>
          <p:cNvPr id="1034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14600"/>
            <a:ext cx="4762500" cy="35718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Box 6"/>
          <p:cNvSpPr txBox="1">
            <a:spLocks noChangeArrowheads="1"/>
          </p:cNvSpPr>
          <p:nvPr/>
        </p:nvSpPr>
        <p:spPr bwMode="auto">
          <a:xfrm>
            <a:off x="4114800" y="2590800"/>
            <a:ext cx="64389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800" b="1" dirty="0">
                <a:latin typeface="Arial" charset="0"/>
                <a:cs typeface="Arial" charset="0"/>
              </a:rPr>
              <a:t>Available </a:t>
            </a:r>
            <a:endParaRPr lang="en-US" sz="2800" b="1" dirty="0" smtClean="0">
              <a:latin typeface="Arial" charset="0"/>
              <a:cs typeface="Arial" charset="0"/>
            </a:endParaRPr>
          </a:p>
          <a:p>
            <a:pPr algn="ctr"/>
            <a:r>
              <a:rPr lang="en-US" sz="2800" b="1" dirty="0" smtClean="0">
                <a:latin typeface="Arial" charset="0"/>
                <a:cs typeface="Arial" charset="0"/>
              </a:rPr>
              <a:t>Ironsmith finishes</a:t>
            </a:r>
            <a:r>
              <a:rPr lang="en-US" sz="2800" b="1" dirty="0">
                <a:latin typeface="Arial" charset="0"/>
                <a:cs typeface="Arial" charset="0"/>
              </a:rPr>
              <a:t>:</a:t>
            </a:r>
          </a:p>
          <a:p>
            <a:pPr algn="ctr"/>
            <a:r>
              <a:rPr lang="en-US" sz="2000" i="1" dirty="0">
                <a:latin typeface="Arial" charset="0"/>
                <a:cs typeface="Arial" charset="0"/>
              </a:rPr>
              <a:t>Unfinished Natural Cast</a:t>
            </a:r>
          </a:p>
          <a:p>
            <a:pPr algn="ctr"/>
            <a:r>
              <a:rPr lang="en-US" sz="2000" i="1" dirty="0">
                <a:latin typeface="Arial" charset="0"/>
                <a:cs typeface="Arial" charset="0"/>
              </a:rPr>
              <a:t>Brush Ground</a:t>
            </a:r>
          </a:p>
          <a:p>
            <a:pPr algn="ctr"/>
            <a:r>
              <a:rPr lang="en-US" sz="2000" i="1" dirty="0">
                <a:latin typeface="Arial" charset="0"/>
                <a:cs typeface="Arial" charset="0"/>
              </a:rPr>
              <a:t>Asphalt Dip</a:t>
            </a:r>
          </a:p>
          <a:p>
            <a:pPr algn="ctr"/>
            <a:r>
              <a:rPr lang="en-US" sz="2000" i="1" dirty="0">
                <a:latin typeface="Arial" charset="0"/>
                <a:cs typeface="Arial" charset="0"/>
              </a:rPr>
              <a:t>Powder Coated</a:t>
            </a:r>
          </a:p>
          <a:p>
            <a:pPr algn="ctr"/>
            <a:r>
              <a:rPr lang="en-US" sz="2000" i="1" dirty="0">
                <a:latin typeface="Arial" charset="0"/>
                <a:cs typeface="Arial" charset="0"/>
              </a:rPr>
              <a:t>Black Max</a:t>
            </a:r>
          </a:p>
          <a:p>
            <a:pPr algn="ctr"/>
            <a:r>
              <a:rPr lang="en-US" sz="2000" i="1" dirty="0">
                <a:latin typeface="Arial" charset="0"/>
                <a:cs typeface="Arial" charset="0"/>
              </a:rPr>
              <a:t>Polished</a:t>
            </a:r>
          </a:p>
          <a:p>
            <a:pPr algn="ctr"/>
            <a:r>
              <a:rPr lang="en-US" sz="2000" i="1" dirty="0">
                <a:latin typeface="Arial" charset="0"/>
                <a:cs typeface="Arial" charset="0"/>
              </a:rPr>
              <a:t>Painted</a:t>
            </a:r>
          </a:p>
        </p:txBody>
      </p:sp>
      <p:cxnSp>
        <p:nvCxnSpPr>
          <p:cNvPr id="3" name="Straight Connector 2"/>
          <p:cNvCxnSpPr/>
          <p:nvPr/>
        </p:nvCxnSpPr>
        <p:spPr>
          <a:xfrm>
            <a:off x="0" y="1524000"/>
            <a:ext cx="9144000" cy="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ransition xmlns:p14="http://schemas.microsoft.com/office/powerpoint/2010/main" spd="med" advClick="0" advTm="8000">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457200" y="80623"/>
            <a:ext cx="8229600" cy="1143000"/>
          </a:xfrm>
        </p:spPr>
        <p:txBody>
          <a:bodyPr>
            <a:scene3d>
              <a:camera prst="perspectiveFront"/>
              <a:lightRig rig="threePt" dir="t"/>
            </a:scene3d>
          </a:bodyPr>
          <a:lstStyle/>
          <a:p>
            <a:r>
              <a:rPr lang="en-US" dirty="0">
                <a:latin typeface="Arial" charset="0"/>
                <a:cs typeface="Arial" charset="0"/>
              </a:rPr>
              <a:t>Paver Grates</a:t>
            </a:r>
          </a:p>
        </p:txBody>
      </p:sp>
      <p:sp>
        <p:nvSpPr>
          <p:cNvPr id="104450" name="Content Placeholder 2"/>
          <p:cNvSpPr>
            <a:spLocks noGrp="1"/>
          </p:cNvSpPr>
          <p:nvPr>
            <p:ph idx="1"/>
          </p:nvPr>
        </p:nvSpPr>
        <p:spPr>
          <a:xfrm>
            <a:off x="457200" y="1447800"/>
            <a:ext cx="8229600" cy="4525963"/>
          </a:xfrm>
        </p:spPr>
        <p:txBody>
          <a:bodyPr/>
          <a:lstStyle/>
          <a:p>
            <a:r>
              <a:rPr lang="en-US" sz="2000" b="1" dirty="0">
                <a:latin typeface="Calibri" charset="0"/>
              </a:rPr>
              <a:t>Suspended pavement system</a:t>
            </a:r>
            <a:r>
              <a:rPr lang="en-US" sz="2000" dirty="0">
                <a:latin typeface="Calibri" charset="0"/>
              </a:rPr>
              <a:t> </a:t>
            </a:r>
            <a:r>
              <a:rPr lang="en-US" sz="2000" b="1" dirty="0">
                <a:latin typeface="Calibri" charset="0"/>
              </a:rPr>
              <a:t>allows installation of unit pavers over tree planting area</a:t>
            </a:r>
          </a:p>
          <a:p>
            <a:r>
              <a:rPr lang="en-US" sz="2000" b="1" dirty="0">
                <a:latin typeface="Calibri" charset="0"/>
              </a:rPr>
              <a:t>Ironsmith’s Patented System:</a:t>
            </a:r>
          </a:p>
          <a:p>
            <a:pPr lvl="1"/>
            <a:r>
              <a:rPr lang="en-US" sz="2000" dirty="0">
                <a:latin typeface="Calibri" charset="0"/>
              </a:rPr>
              <a:t>Opens tight pedestrian walking areas</a:t>
            </a:r>
          </a:p>
          <a:p>
            <a:pPr lvl="1"/>
            <a:r>
              <a:rPr lang="en-US" sz="2000" dirty="0">
                <a:latin typeface="Calibri" charset="0"/>
              </a:rPr>
              <a:t>Greatly reduces weed and trash accumulation</a:t>
            </a:r>
          </a:p>
          <a:p>
            <a:pPr lvl="1"/>
            <a:r>
              <a:rPr lang="en-US" sz="2000" dirty="0">
                <a:latin typeface="Calibri" charset="0"/>
              </a:rPr>
              <a:t>Cuts down on tree maintenance</a:t>
            </a:r>
          </a:p>
          <a:p>
            <a:pPr lvl="1"/>
            <a:r>
              <a:rPr lang="en-US" sz="2000" dirty="0">
                <a:latin typeface="Calibri" charset="0"/>
              </a:rPr>
              <a:t>Keeps root ball from compaction</a:t>
            </a:r>
          </a:p>
          <a:p>
            <a:pPr lvl="1"/>
            <a:r>
              <a:rPr lang="en-US" sz="2000" dirty="0">
                <a:latin typeface="Calibri" charset="0"/>
              </a:rPr>
              <a:t>Allows easy fertilization and irrigation</a:t>
            </a:r>
          </a:p>
          <a:p>
            <a:pPr lvl="1"/>
            <a:r>
              <a:rPr lang="en-US" sz="2000" dirty="0">
                <a:latin typeface="Calibri" charset="0"/>
              </a:rPr>
              <a:t>Almost invisible in place</a:t>
            </a:r>
          </a:p>
          <a:p>
            <a:pPr lvl="1"/>
            <a:r>
              <a:rPr lang="en-US" sz="2000" dirty="0">
                <a:latin typeface="Calibri" charset="0"/>
              </a:rPr>
              <a:t>Seamlessly incorporates any size tree pit into your design</a:t>
            </a:r>
          </a:p>
          <a:p>
            <a:pPr lvl="1"/>
            <a:r>
              <a:rPr lang="en-US" sz="2000" dirty="0">
                <a:latin typeface="Calibri" charset="0"/>
              </a:rPr>
              <a:t>Design is over, not around, with your choice of paving materials</a:t>
            </a:r>
          </a:p>
          <a:p>
            <a:pPr lvl="1"/>
            <a:r>
              <a:rPr lang="en-US" sz="2000" dirty="0">
                <a:latin typeface="Calibri" charset="0"/>
              </a:rPr>
              <a:t>Easy center opening expansion</a:t>
            </a:r>
          </a:p>
          <a:p>
            <a:pPr lvl="1"/>
            <a:r>
              <a:rPr lang="en-US" sz="2000" dirty="0">
                <a:latin typeface="Calibri" charset="0"/>
              </a:rPr>
              <a:t>Keeps roots from lifting pavers</a:t>
            </a:r>
          </a:p>
        </p:txBody>
      </p:sp>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457200" y="-60467"/>
            <a:ext cx="8229600" cy="838200"/>
          </a:xfrm>
        </p:spPr>
        <p:txBody>
          <a:bodyPr>
            <a:scene3d>
              <a:camera prst="perspectiveFront"/>
              <a:lightRig rig="threePt" dir="t"/>
            </a:scene3d>
          </a:bodyPr>
          <a:lstStyle/>
          <a:p>
            <a:r>
              <a:rPr lang="en-US" sz="3200" dirty="0">
                <a:latin typeface="Arial" charset="0"/>
                <a:cs typeface="Arial" charset="0"/>
              </a:rPr>
              <a:t>Paver Grates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62000"/>
            <a:ext cx="3603625" cy="24004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352800"/>
            <a:ext cx="3587615" cy="3352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352800"/>
            <a:ext cx="3631119" cy="3352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762000"/>
            <a:ext cx="3613787" cy="2438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6000">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8"/>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7"/>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80975"/>
            <a:ext cx="27432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8200" y="3352800"/>
            <a:ext cx="27432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67200" y="152400"/>
            <a:ext cx="4432300"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6000">
    <p:split orient="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609600"/>
            <a:ext cx="4013200" cy="29718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600"/>
            <a:ext cx="4038600" cy="2857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09600"/>
            <a:ext cx="4165600" cy="5905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6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6"/>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457200" y="304800"/>
            <a:ext cx="8229600" cy="1143000"/>
          </a:xfrm>
        </p:spPr>
        <p:txBody>
          <a:bodyPr>
            <a:scene3d>
              <a:camera prst="perspectiveFront"/>
              <a:lightRig rig="threePt" dir="t"/>
            </a:scene3d>
          </a:bodyPr>
          <a:lstStyle/>
          <a:p>
            <a:r>
              <a:rPr lang="en-US" dirty="0">
                <a:latin typeface="Arial" charset="0"/>
                <a:cs typeface="Arial" charset="0"/>
              </a:rPr>
              <a:t>Optional Paver Grate Trim Ring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2667000"/>
            <a:ext cx="2672862"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67000"/>
            <a:ext cx="2819400" cy="2893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67000"/>
            <a:ext cx="28956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Box 6"/>
          <p:cNvSpPr txBox="1">
            <a:spLocks noChangeArrowheads="1"/>
          </p:cNvSpPr>
          <p:nvPr/>
        </p:nvSpPr>
        <p:spPr bwMode="auto">
          <a:xfrm>
            <a:off x="6248400" y="563880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Concentric Ring</a:t>
            </a:r>
          </a:p>
        </p:txBody>
      </p:sp>
      <p:sp>
        <p:nvSpPr>
          <p:cNvPr id="108550" name="TextBox 7"/>
          <p:cNvSpPr txBox="1">
            <a:spLocks noChangeArrowheads="1"/>
          </p:cNvSpPr>
          <p:nvPr/>
        </p:nvSpPr>
        <p:spPr bwMode="auto">
          <a:xfrm>
            <a:off x="228600" y="563880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Market Street</a:t>
            </a:r>
          </a:p>
        </p:txBody>
      </p:sp>
      <p:sp>
        <p:nvSpPr>
          <p:cNvPr id="108551" name="TextBox 8"/>
          <p:cNvSpPr txBox="1">
            <a:spLocks noChangeArrowheads="1"/>
          </p:cNvSpPr>
          <p:nvPr/>
        </p:nvSpPr>
        <p:spPr bwMode="auto">
          <a:xfrm>
            <a:off x="3200400" y="5638800"/>
            <a:ext cx="266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Del Sol</a:t>
            </a:r>
          </a:p>
        </p:txBody>
      </p:sp>
      <p:cxnSp>
        <p:nvCxnSpPr>
          <p:cNvPr id="3" name="Straight Connector 2"/>
          <p:cNvCxnSpPr/>
          <p:nvPr/>
        </p:nvCxnSpPr>
        <p:spPr>
          <a:xfrm>
            <a:off x="0" y="1600200"/>
            <a:ext cx="9144000" cy="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ransition xmlns:p14="http://schemas.microsoft.com/office/powerpoint/2010/main" spd="slow" advClick="0" advTm="6000">
    <p:split orient="vert"/>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52400"/>
            <a:ext cx="4318000" cy="32385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52400"/>
            <a:ext cx="4318000" cy="3238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543300"/>
            <a:ext cx="4318000" cy="3143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43300"/>
            <a:ext cx="4267200" cy="3143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0"/>
                                  </p:stCondLst>
                                  <p:childTnLst>
                                    <p:set>
                                      <p:cBhvr>
                                        <p:cTn id="9" dur="1" fill="hold">
                                          <p:stCondLst>
                                            <p:cond delay="999"/>
                                          </p:stCondLst>
                                        </p:cTn>
                                        <p:tgtEl>
                                          <p:spTgt spid="7"/>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nodeType="afterEffect">
                                  <p:stCondLst>
                                    <p:cond delay="500"/>
                                  </p:stCondLst>
                                  <p:childTnLst>
                                    <p:set>
                                      <p:cBhvr>
                                        <p:cTn id="12" dur="1" fill="hold">
                                          <p:stCondLst>
                                            <p:cond delay="999"/>
                                          </p:stCondLst>
                                        </p:cTn>
                                        <p:tgtEl>
                                          <p:spTgt spid="5"/>
                                        </p:tgtEl>
                                        <p:attrNameLst>
                                          <p:attrName>style.visibility</p:attrName>
                                        </p:attrNameLst>
                                      </p:cBhvr>
                                      <p:to>
                                        <p:strVal val="visible"/>
                                      </p:to>
                                    </p:set>
                                  </p:childTnLst>
                                </p:cTn>
                              </p:par>
                            </p:childTnLst>
                          </p:cTn>
                        </p:par>
                        <p:par>
                          <p:cTn id="13" fill="hold" nodeType="afterGroup">
                            <p:stCondLst>
                              <p:cond delay="4000"/>
                            </p:stCondLst>
                            <p:childTnLst>
                              <p:par>
                                <p:cTn id="14" presetID="1" presetClass="entr" presetSubtype="0" fill="hold" nodeType="afterEffect">
                                  <p:stCondLst>
                                    <p:cond delay="500"/>
                                  </p:stCondLst>
                                  <p:childTnLst>
                                    <p:set>
                                      <p:cBhvr>
                                        <p:cTn id="15"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3667 (2).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4800" y="2514600"/>
            <a:ext cx="49149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290" name="TextBox 7"/>
          <p:cNvSpPr txBox="1">
            <a:spLocks noChangeArrowheads="1"/>
          </p:cNvSpPr>
          <p:nvPr/>
        </p:nvSpPr>
        <p:spPr bwMode="auto">
          <a:xfrm>
            <a:off x="990600" y="457200"/>
            <a:ext cx="7239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bliqueTopLeft"/>
              <a:lightRig rig="threePt" dir="t"/>
            </a:scene3d>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7200" dirty="0">
                <a:effectLst>
                  <a:outerShdw blurRad="50800" dist="38100" dir="8100000" algn="tr" rotWithShape="0">
                    <a:prstClr val="black">
                      <a:alpha val="40000"/>
                    </a:prstClr>
                  </a:outerShdw>
                </a:effectLst>
                <a:latin typeface="Arial" charset="0"/>
                <a:cs typeface="Arial" charset="0"/>
              </a:rPr>
              <a:t>Hip Shelters</a:t>
            </a:r>
          </a:p>
        </p:txBody>
      </p:sp>
      <p:pic>
        <p:nvPicPr>
          <p:cNvPr id="9" name="Picture 8" descr="3 (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62600" y="3124200"/>
            <a:ext cx="32004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xmlns:p14="http://schemas.microsoft.com/office/powerpoint/2010/main" spd="med" advTm="5000">
        <p:fade/>
      </p:transition>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457200" y="-304800"/>
            <a:ext cx="8229600" cy="1143000"/>
          </a:xfrm>
        </p:spPr>
        <p:txBody>
          <a:bodyPr>
            <a:scene3d>
              <a:camera prst="perspectiveFront"/>
              <a:lightRig rig="threePt" dir="t"/>
            </a:scene3d>
          </a:bodyPr>
          <a:lstStyle/>
          <a:p>
            <a:r>
              <a:rPr lang="en-US" sz="2400" dirty="0">
                <a:latin typeface="Arial" charset="0"/>
                <a:cs typeface="Arial" charset="0"/>
              </a:rPr>
              <a:t>Other Products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533400"/>
            <a:ext cx="3505200" cy="2830513"/>
          </a:xfrm>
          <a:prstGeom prst="roundRect">
            <a:avLst>
              <a:gd name="adj" fmla="val 8594"/>
            </a:avLst>
          </a:prstGeom>
          <a:solidFill>
            <a:srgbClr val="FFFFFF">
              <a:shade val="85000"/>
            </a:srgbClr>
          </a:solidFill>
          <a:ln>
            <a:noFill/>
          </a:ln>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600"/>
            <a:ext cx="1666875" cy="2857500"/>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657600"/>
            <a:ext cx="2030413" cy="2857500"/>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657600"/>
            <a:ext cx="1905000" cy="2857500"/>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TextBox 4"/>
          <p:cNvSpPr txBox="1">
            <a:spLocks noChangeArrowheads="1"/>
          </p:cNvSpPr>
          <p:nvPr/>
        </p:nvSpPr>
        <p:spPr bwMode="auto">
          <a:xfrm>
            <a:off x="2667000" y="3352800"/>
            <a:ext cx="381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400" b="1" i="1" dirty="0">
                <a:latin typeface="Arial" charset="0"/>
                <a:cs typeface="Arial" charset="0"/>
              </a:rPr>
              <a:t>Up Lights</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657600"/>
            <a:ext cx="1905000" cy="2857500"/>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TextBox 9"/>
          <p:cNvSpPr txBox="1">
            <a:spLocks noChangeArrowheads="1"/>
          </p:cNvSpPr>
          <p:nvPr/>
        </p:nvSpPr>
        <p:spPr bwMode="auto">
          <a:xfrm>
            <a:off x="457200" y="6515100"/>
            <a:ext cx="830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1400" b="1" i="1" dirty="0">
                <a:latin typeface="Arial" charset="0"/>
                <a:cs typeface="Arial" charset="0"/>
              </a:rPr>
              <a:t>Tree Guards</a:t>
            </a:r>
          </a:p>
        </p:txBody>
      </p:sp>
      <p:pic>
        <p:nvPicPr>
          <p:cNvPr id="3" name="Picture 2"/>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038600" y="533400"/>
            <a:ext cx="2166938" cy="283051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533400"/>
            <a:ext cx="2438400" cy="2830513"/>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0"/>
                                  </p:stCondLst>
                                  <p:childTnLst>
                                    <p:set>
                                      <p:cBhvr>
                                        <p:cTn id="9" dur="1" fill="hold">
                                          <p:stCondLst>
                                            <p:cond delay="999"/>
                                          </p:stCondLst>
                                        </p:cTn>
                                        <p:tgtEl>
                                          <p:spTgt spid="3"/>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nodeType="afterEffect">
                                  <p:stCondLst>
                                    <p:cond delay="0"/>
                                  </p:stCondLst>
                                  <p:childTnLst>
                                    <p:set>
                                      <p:cBhvr>
                                        <p:cTn id="12" dur="1" fill="hold">
                                          <p:stCondLst>
                                            <p:cond delay="999"/>
                                          </p:stCondLst>
                                        </p:cTn>
                                        <p:tgtEl>
                                          <p:spTgt spid="11"/>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nodeType="afterEffect">
                                  <p:stCondLst>
                                    <p:cond delay="500"/>
                                  </p:stCondLst>
                                  <p:childTnLst>
                                    <p:set>
                                      <p:cBhvr>
                                        <p:cTn id="15" dur="1" fill="hold">
                                          <p:stCondLst>
                                            <p:cond delay="999"/>
                                          </p:stCondLst>
                                        </p:cTn>
                                        <p:tgtEl>
                                          <p:spTgt spid="6"/>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nodeType="afterEffect">
                                  <p:stCondLst>
                                    <p:cond delay="500"/>
                                  </p:stCondLst>
                                  <p:childTnLst>
                                    <p:set>
                                      <p:cBhvr>
                                        <p:cTn id="18" dur="1" fill="hold">
                                          <p:stCondLst>
                                            <p:cond delay="999"/>
                                          </p:stCondLst>
                                        </p:cTn>
                                        <p:tgtEl>
                                          <p:spTgt spid="7"/>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nodeType="afterEffect">
                                  <p:stCondLst>
                                    <p:cond delay="500"/>
                                  </p:stCondLst>
                                  <p:childTnLst>
                                    <p:set>
                                      <p:cBhvr>
                                        <p:cTn id="21" dur="1" fill="hold">
                                          <p:stCondLst>
                                            <p:cond delay="999"/>
                                          </p:stCondLst>
                                        </p:cTn>
                                        <p:tgtEl>
                                          <p:spTgt spid="8"/>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presetSubtype="0" fill="hold" nodeType="afterEffect">
                                  <p:stCondLst>
                                    <p:cond delay="500"/>
                                  </p:stCondLst>
                                  <p:childTnLst>
                                    <p:set>
                                      <p:cBhvr>
                                        <p:cTn id="24"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scene3d>
              <a:camera prst="perspectiveFront"/>
              <a:lightRig rig="threePt" dir="t"/>
            </a:scene3d>
          </a:bodyPr>
          <a:lstStyle/>
          <a:p>
            <a:r>
              <a:rPr lang="en-US" dirty="0">
                <a:latin typeface="Arial" charset="0"/>
                <a:cs typeface="Arial" charset="0"/>
              </a:rPr>
              <a:t>Ironsmith LEED Information</a:t>
            </a:r>
          </a:p>
        </p:txBody>
      </p:sp>
      <p:sp>
        <p:nvSpPr>
          <p:cNvPr id="3" name="Content Placeholder 2"/>
          <p:cNvSpPr>
            <a:spLocks noGrp="1"/>
          </p:cNvSpPr>
          <p:nvPr>
            <p:ph idx="1"/>
          </p:nvPr>
        </p:nvSpPr>
        <p:spPr>
          <a:xfrm>
            <a:off x="457200" y="1752600"/>
            <a:ext cx="8229600" cy="4525963"/>
          </a:xfrm>
        </p:spPr>
        <p:txBody>
          <a:bodyPr rtlCol="0">
            <a:normAutofit fontScale="77500" lnSpcReduction="20000"/>
          </a:bodyPr>
          <a:lstStyle/>
          <a:p>
            <a:pPr fontAlgn="auto">
              <a:spcAft>
                <a:spcPts val="0"/>
              </a:spcAft>
              <a:buFont typeface="Arial" pitchFamily="34" charset="0"/>
              <a:buChar char="•"/>
              <a:defRPr/>
            </a:pPr>
            <a:r>
              <a:rPr lang="en-US" b="1" dirty="0" smtClean="0">
                <a:latin typeface="Arial" pitchFamily="34" charset="0"/>
                <a:ea typeface="+mn-ea"/>
                <a:cs typeface="Arial" pitchFamily="34" charset="0"/>
              </a:rPr>
              <a:t>Aluminum and iron castings are made with 100% recycled post consumer materials</a:t>
            </a:r>
          </a:p>
          <a:p>
            <a:pPr fontAlgn="auto">
              <a:spcAft>
                <a:spcPts val="0"/>
              </a:spcAft>
              <a:buFont typeface="Arial" pitchFamily="34" charset="0"/>
              <a:buChar char="•"/>
              <a:defRPr/>
            </a:pPr>
            <a:r>
              <a:rPr lang="en-US" b="1" dirty="0" smtClean="0">
                <a:latin typeface="Arial" pitchFamily="34" charset="0"/>
                <a:ea typeface="+mn-ea"/>
                <a:cs typeface="Arial" pitchFamily="34" charset="0"/>
              </a:rPr>
              <a:t>Bronze/brass castings, and fabricated steel frames are made from 75% recycled content</a:t>
            </a:r>
          </a:p>
          <a:p>
            <a:pPr fontAlgn="auto">
              <a:spcAft>
                <a:spcPts val="0"/>
              </a:spcAft>
              <a:buFont typeface="Arial" pitchFamily="34" charset="0"/>
              <a:buChar char="•"/>
              <a:defRPr/>
            </a:pPr>
            <a:r>
              <a:rPr lang="en-US" b="1" dirty="0" smtClean="0">
                <a:latin typeface="Arial" pitchFamily="34" charset="0"/>
                <a:ea typeface="+mn-ea"/>
                <a:cs typeface="Arial" pitchFamily="34" charset="0"/>
              </a:rPr>
              <a:t>Tree guards and paver grates are made from 75% recycled materials</a:t>
            </a:r>
          </a:p>
          <a:p>
            <a:pPr fontAlgn="auto">
              <a:spcAft>
                <a:spcPts val="0"/>
              </a:spcAft>
              <a:buFont typeface="Arial" pitchFamily="34" charset="0"/>
              <a:buChar char="•"/>
              <a:defRPr/>
            </a:pPr>
            <a:r>
              <a:rPr lang="en-US" b="1" dirty="0" smtClean="0">
                <a:latin typeface="Arial" pitchFamily="34" charset="0"/>
                <a:ea typeface="+mn-ea"/>
                <a:cs typeface="Arial" pitchFamily="34" charset="0"/>
              </a:rPr>
              <a:t>Ironsmith products can also help earn LEED credits in the following categories:</a:t>
            </a:r>
          </a:p>
          <a:p>
            <a:pPr lvl="1" fontAlgn="auto">
              <a:spcAft>
                <a:spcPts val="0"/>
              </a:spcAft>
              <a:buFont typeface="Arial" pitchFamily="34" charset="0"/>
              <a:buChar char="–"/>
              <a:defRPr/>
            </a:pPr>
            <a:r>
              <a:rPr lang="en-US" dirty="0" smtClean="0">
                <a:latin typeface="Arial" pitchFamily="34" charset="0"/>
                <a:ea typeface="+mn-ea"/>
                <a:cs typeface="Arial" pitchFamily="34" charset="0"/>
              </a:rPr>
              <a:t>Water Efficiency</a:t>
            </a:r>
          </a:p>
          <a:p>
            <a:pPr lvl="1" fontAlgn="auto">
              <a:spcAft>
                <a:spcPts val="0"/>
              </a:spcAft>
              <a:buFont typeface="Arial" pitchFamily="34" charset="0"/>
              <a:buChar char="–"/>
              <a:defRPr/>
            </a:pPr>
            <a:r>
              <a:rPr lang="en-US" dirty="0" smtClean="0">
                <a:latin typeface="Arial" pitchFamily="34" charset="0"/>
                <a:ea typeface="+mn-ea"/>
                <a:cs typeface="Arial" pitchFamily="34" charset="0"/>
              </a:rPr>
              <a:t>Energy &amp; Atmosphere</a:t>
            </a:r>
          </a:p>
          <a:p>
            <a:pPr lvl="1" fontAlgn="auto">
              <a:spcAft>
                <a:spcPts val="0"/>
              </a:spcAft>
              <a:buFont typeface="Arial" pitchFamily="34" charset="0"/>
              <a:buChar char="–"/>
              <a:defRPr/>
            </a:pPr>
            <a:r>
              <a:rPr lang="en-US" dirty="0" smtClean="0">
                <a:latin typeface="Arial" pitchFamily="34" charset="0"/>
                <a:ea typeface="+mn-ea"/>
                <a:cs typeface="Arial" pitchFamily="34" charset="0"/>
              </a:rPr>
              <a:t>Innovation &amp; Design Process</a:t>
            </a:r>
          </a:p>
          <a:p>
            <a:pPr lvl="1" fontAlgn="auto">
              <a:spcAft>
                <a:spcPts val="0"/>
              </a:spcAft>
              <a:buFont typeface="Arial" pitchFamily="34" charset="0"/>
              <a:buChar char="–"/>
              <a:defRPr/>
            </a:pPr>
            <a:r>
              <a:rPr lang="en-US" dirty="0" smtClean="0">
                <a:latin typeface="Arial" pitchFamily="34" charset="0"/>
                <a:ea typeface="+mn-ea"/>
                <a:cs typeface="Arial" pitchFamily="34" charset="0"/>
              </a:rPr>
              <a:t>Sustainable Sites</a:t>
            </a:r>
          </a:p>
          <a:p>
            <a:pPr lvl="1" fontAlgn="auto">
              <a:spcAft>
                <a:spcPts val="0"/>
              </a:spcAft>
              <a:buFont typeface="Arial" pitchFamily="34" charset="0"/>
              <a:buChar char="–"/>
              <a:defRPr/>
            </a:pPr>
            <a:r>
              <a:rPr lang="en-US" dirty="0" smtClean="0">
                <a:latin typeface="Arial" pitchFamily="34" charset="0"/>
                <a:ea typeface="+mn-ea"/>
                <a:cs typeface="Arial" pitchFamily="34" charset="0"/>
              </a:rPr>
              <a:t>Indoor Environmental Quality</a:t>
            </a:r>
          </a:p>
          <a:p>
            <a:pPr fontAlgn="auto">
              <a:spcAft>
                <a:spcPts val="0"/>
              </a:spcAft>
              <a:buFont typeface="Arial" pitchFamily="34" charset="0"/>
              <a:buChar char="•"/>
              <a:defRPr/>
            </a:pPr>
            <a:endParaRPr lang="en-US" dirty="0">
              <a:ea typeface="+mn-ea"/>
              <a:cs typeface="+mn-cs"/>
            </a:endParaRPr>
          </a:p>
        </p:txBody>
      </p:sp>
    </p:spTree>
  </p:cSld>
  <p:clrMapOvr>
    <a:masterClrMapping/>
  </p:clrMapOvr>
  <p:transition xmlns:p14="http://schemas.microsoft.com/office/powerpoint/2010/main" spd="slow" advClick="0" advTm="8000">
    <p:wipe/>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143000"/>
            <a:ext cx="7439025" cy="3187700"/>
          </a:xfrm>
        </p:spPr>
      </p:pic>
      <p:sp>
        <p:nvSpPr>
          <p:cNvPr id="2" name="TextBox 1"/>
          <p:cNvSpPr txBox="1">
            <a:spLocks noChangeArrowheads="1"/>
          </p:cNvSpPr>
          <p:nvPr/>
        </p:nvSpPr>
        <p:spPr bwMode="auto">
          <a:xfrm>
            <a:off x="762000" y="5029200"/>
            <a:ext cx="754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dirty="0">
                <a:latin typeface="Copperplate Gothic Bold" charset="0"/>
              </a:rPr>
              <a:t>Contract Furnishings</a:t>
            </a:r>
          </a:p>
        </p:txBody>
      </p:sp>
    </p:spTree>
  </p:cSld>
  <p:clrMapOvr>
    <a:masterClrMapping/>
  </p:clrMapOvr>
  <p:transition xmlns:p14="http://schemas.microsoft.com/office/powerpoint/2010/main" spd="slow" advClick="0" advTm="4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1" presetClass="entr" presetSubtype="0" fill="hold" grpId="0" nodeType="afterEffect">
                                  <p:stCondLst>
                                    <p:cond delay="100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19400" y="152400"/>
            <a:ext cx="3276600" cy="1757760"/>
          </a:xfrm>
        </p:spPr>
      </p:pic>
      <p:sp>
        <p:nvSpPr>
          <p:cNvPr id="113666" name="TextBox 4"/>
          <p:cNvSpPr txBox="1">
            <a:spLocks noChangeArrowheads="1"/>
          </p:cNvSpPr>
          <p:nvPr/>
        </p:nvSpPr>
        <p:spPr bwMode="auto">
          <a:xfrm>
            <a:off x="304800" y="2133600"/>
            <a:ext cx="86106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200150" indent="-28575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buFont typeface="Arial" charset="0"/>
              <a:buChar char="•"/>
            </a:pPr>
            <a:r>
              <a:rPr lang="en-US" sz="2000" b="1" dirty="0">
                <a:latin typeface="Arial" charset="0"/>
                <a:cs typeface="Arial" charset="0"/>
              </a:rPr>
              <a:t>Manufacturer of indoor and outdoor furnishings</a:t>
            </a:r>
          </a:p>
          <a:p>
            <a:pPr>
              <a:buFont typeface="Arial" charset="0"/>
              <a:buChar char="•"/>
            </a:pPr>
            <a:r>
              <a:rPr lang="en-US" sz="2000" b="1" dirty="0">
                <a:latin typeface="Arial" charset="0"/>
                <a:cs typeface="Arial" charset="0"/>
              </a:rPr>
              <a:t>28 years of international manufacturing experience</a:t>
            </a:r>
            <a:endParaRPr lang="en-US" sz="2000" dirty="0">
              <a:latin typeface="Arial" charset="0"/>
              <a:cs typeface="Arial" charset="0"/>
            </a:endParaRPr>
          </a:p>
          <a:p>
            <a:pPr>
              <a:buFont typeface="Arial" charset="0"/>
              <a:buChar char="•"/>
            </a:pPr>
            <a:r>
              <a:rPr lang="en-US" sz="2000" b="1" dirty="0">
                <a:latin typeface="Arial" charset="0"/>
                <a:cs typeface="Arial" charset="0"/>
              </a:rPr>
              <a:t>Leader in performance, durability, functionality, style, and comfort</a:t>
            </a:r>
            <a:endParaRPr lang="en-US" sz="2000" dirty="0">
              <a:latin typeface="Arial" charset="0"/>
              <a:cs typeface="Arial" charset="0"/>
            </a:endParaRPr>
          </a:p>
          <a:p>
            <a:pPr>
              <a:buFont typeface="Arial" charset="0"/>
              <a:buChar char="•"/>
            </a:pPr>
            <a:r>
              <a:rPr lang="en-US" sz="2000" b="1" dirty="0">
                <a:latin typeface="Arial" charset="0"/>
                <a:cs typeface="Arial" charset="0"/>
              </a:rPr>
              <a:t>Recipient of the “Resin Design Excellence Award”</a:t>
            </a:r>
            <a:endParaRPr lang="en-US" altLang="ja-JP" sz="2000" dirty="0">
              <a:latin typeface="Arial" charset="0"/>
              <a:cs typeface="Arial" charset="0"/>
            </a:endParaRPr>
          </a:p>
          <a:p>
            <a:pPr>
              <a:buFont typeface="Arial" charset="0"/>
              <a:buChar char="•"/>
            </a:pPr>
            <a:r>
              <a:rPr lang="en-US" sz="2000" b="1" dirty="0">
                <a:latin typeface="Arial" charset="0"/>
                <a:cs typeface="Arial" charset="0"/>
              </a:rPr>
              <a:t>Member of the American Society for Testing Materials (ASTM)</a:t>
            </a:r>
          </a:p>
          <a:p>
            <a:pPr>
              <a:buFont typeface="Arial" charset="0"/>
              <a:buChar char="•"/>
            </a:pPr>
            <a:r>
              <a:rPr lang="en-US" sz="2000" b="1" dirty="0">
                <a:latin typeface="Arial" charset="0"/>
                <a:cs typeface="Arial" charset="0"/>
              </a:rPr>
              <a:t>Types of materials used:</a:t>
            </a:r>
          </a:p>
          <a:p>
            <a:pPr lvl="2">
              <a:buFont typeface="Arial" charset="0"/>
              <a:buChar char="•"/>
            </a:pPr>
            <a:r>
              <a:rPr lang="en-US" sz="2000" b="1" dirty="0" err="1">
                <a:latin typeface="Arial" charset="0"/>
                <a:cs typeface="Arial" charset="0"/>
              </a:rPr>
              <a:t>Rexform</a:t>
            </a:r>
            <a:r>
              <a:rPr lang="en-US" sz="2000" b="1" dirty="0">
                <a:latin typeface="Arial" charset="0"/>
                <a:cs typeface="Arial" charset="0"/>
              </a:rPr>
              <a:t> - </a:t>
            </a:r>
            <a:r>
              <a:rPr lang="en-US" sz="2000" dirty="0">
                <a:latin typeface="Arial" charset="0"/>
                <a:cs typeface="Arial" charset="0"/>
              </a:rPr>
              <a:t>Replicates teakwood with a durable material that is colorfast and easy to maintain</a:t>
            </a:r>
          </a:p>
          <a:p>
            <a:pPr lvl="2">
              <a:buFont typeface="Arial" charset="0"/>
              <a:buChar char="•"/>
            </a:pPr>
            <a:r>
              <a:rPr lang="en-US" sz="2000" b="1" dirty="0" err="1">
                <a:latin typeface="Arial" charset="0"/>
                <a:cs typeface="Arial" charset="0"/>
              </a:rPr>
              <a:t>Kevring</a:t>
            </a:r>
            <a:r>
              <a:rPr lang="en-US" sz="2000" b="1" dirty="0">
                <a:latin typeface="Arial" charset="0"/>
                <a:cs typeface="Arial" charset="0"/>
              </a:rPr>
              <a:t> - </a:t>
            </a:r>
            <a:r>
              <a:rPr lang="en-US" sz="2000" dirty="0">
                <a:latin typeface="Arial" charset="0"/>
                <a:cs typeface="Arial" charset="0"/>
              </a:rPr>
              <a:t>Replicates cast metal and holds up to outdoor elements</a:t>
            </a:r>
          </a:p>
          <a:p>
            <a:pPr lvl="2">
              <a:buFont typeface="Arial" charset="0"/>
              <a:buChar char="•"/>
            </a:pPr>
            <a:r>
              <a:rPr lang="en-US" sz="2000" b="1" dirty="0">
                <a:latin typeface="Arial" charset="0"/>
                <a:cs typeface="Arial" charset="0"/>
              </a:rPr>
              <a:t>Mineral Polymeric Composite - </a:t>
            </a:r>
            <a:r>
              <a:rPr lang="en-US" sz="2000" dirty="0">
                <a:latin typeface="Arial" charset="0"/>
                <a:cs typeface="Arial" charset="0"/>
              </a:rPr>
              <a:t>New material that unites the structural integrity of natural mineral materials with the weather resistance of resin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3352800" cy="281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04800"/>
            <a:ext cx="3352800" cy="281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416300"/>
            <a:ext cx="3352800" cy="3217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416300"/>
            <a:ext cx="3352800" cy="3217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7000">
    <p:fade/>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3505200" cy="3148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04800"/>
            <a:ext cx="3429000" cy="3148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733800"/>
            <a:ext cx="3505200" cy="2943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657600"/>
            <a:ext cx="3429000" cy="2943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7000">
        <p:fade/>
      </p:transition>
    </mc:Choice>
    <mc:Fallback>
      <p:transition xmlns:p14="http://schemas.microsoft.com/office/powerpoint/2010/main" spd="med" advClick="0" advTm="7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a:xfrm>
            <a:off x="457200" y="152400"/>
            <a:ext cx="8229600" cy="1143000"/>
          </a:xfrm>
        </p:spPr>
        <p:txBody>
          <a:bodyPr>
            <a:scene3d>
              <a:camera prst="perspectiveFront"/>
              <a:lightRig rig="threePt" dir="t"/>
            </a:scene3d>
          </a:bodyPr>
          <a:lstStyle/>
          <a:p>
            <a:r>
              <a:rPr lang="en-US" dirty="0">
                <a:latin typeface="Arial" charset="0"/>
                <a:cs typeface="Arial" charset="0"/>
              </a:rPr>
              <a:t>Lounge &amp; Deck Chairs</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8200" y="1524000"/>
            <a:ext cx="1815975"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7600" y="1524000"/>
            <a:ext cx="1752600" cy="2407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77000" y="1524000"/>
            <a:ext cx="1828800" cy="2406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200400" y="4572000"/>
            <a:ext cx="2540000" cy="1476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57200" y="4572000"/>
            <a:ext cx="2387600" cy="14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172200" y="4572000"/>
            <a:ext cx="2438400" cy="146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12000">
        <p:fade/>
      </p:transition>
    </mc:Choice>
    <mc:Fallback>
      <p:transition xmlns:p14="http://schemas.microsoft.com/office/powerpoint/2010/main" spd="med" advClick="0" advTm="12000">
        <p:fade/>
      </p:transitio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457200" y="0"/>
            <a:ext cx="8229600" cy="914400"/>
          </a:xfrm>
        </p:spPr>
        <p:txBody>
          <a:bodyPr>
            <a:scene3d>
              <a:camera prst="perspectiveFront"/>
              <a:lightRig rig="threePt" dir="t"/>
            </a:scene3d>
          </a:bodyPr>
          <a:lstStyle/>
          <a:p>
            <a:r>
              <a:rPr lang="en-US" sz="4000" dirty="0">
                <a:latin typeface="Arial" charset="0"/>
                <a:cs typeface="Arial" charset="0"/>
              </a:rPr>
              <a:t>Chairs</a:t>
            </a:r>
            <a:endParaRPr lang="en-US" dirty="0">
              <a:latin typeface="Arial" charset="0"/>
              <a:cs typeface="Arial"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29200" y="5029200"/>
            <a:ext cx="1192673" cy="1619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914400"/>
            <a:ext cx="1303183" cy="190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76800" y="914400"/>
            <a:ext cx="1372686"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895600" y="990600"/>
            <a:ext cx="1109662" cy="1681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09600" y="3048000"/>
            <a:ext cx="1247615" cy="1752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105400" y="2971800"/>
            <a:ext cx="1098645"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3124200"/>
            <a:ext cx="1371600" cy="1683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819400" y="5105400"/>
            <a:ext cx="1299600" cy="1616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781800" y="914400"/>
            <a:ext cx="1600200" cy="1830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858000" y="4972708"/>
            <a:ext cx="1621281" cy="1732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4200" y="3048000"/>
            <a:ext cx="1315974" cy="16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85800" y="5029200"/>
            <a:ext cx="1205513" cy="1674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xmlns:p14="http://schemas.microsoft.com/office/powerpoint/2010/main" spd="slow" advClick="0" advTm="8000">
    <p:fade/>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a:xfrm>
            <a:off x="381000" y="152400"/>
            <a:ext cx="8229600" cy="1143000"/>
          </a:xfrm>
        </p:spPr>
        <p:txBody>
          <a:bodyPr>
            <a:scene3d>
              <a:camera prst="perspectiveFront"/>
              <a:lightRig rig="threePt" dir="t"/>
            </a:scene3d>
          </a:bodyPr>
          <a:lstStyle/>
          <a:p>
            <a:r>
              <a:rPr lang="en-US" dirty="0">
                <a:latin typeface="Arial" charset="0"/>
                <a:cs typeface="Arial" charset="0"/>
              </a:rPr>
              <a:t>Tables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343400"/>
            <a:ext cx="1873250"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62800" y="2209800"/>
            <a:ext cx="1472671"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667000" y="2133600"/>
            <a:ext cx="1743075"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495800"/>
            <a:ext cx="1897063" cy="16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286000"/>
            <a:ext cx="2246313" cy="16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4495800"/>
            <a:ext cx="2095500" cy="16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4495800"/>
            <a:ext cx="2243137" cy="16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2286000"/>
            <a:ext cx="2373312" cy="16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0" y="1371600"/>
            <a:ext cx="9144000" cy="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xmlns:p14="http://schemas.microsoft.com/office/powerpoint/2010/main" spd="med" advClick="0" advTm="8000">
        <p:fade/>
      </p:transition>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 1"/>
          <p:cNvSpPr/>
          <p:nvPr/>
        </p:nvSpPr>
        <p:spPr>
          <a:xfrm>
            <a:off x="574786" y="228600"/>
            <a:ext cx="8557455" cy="6377565"/>
          </a:xfrm>
          <a:prstGeom prst="irregularSeal1">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9809" name="Title 1"/>
          <p:cNvSpPr>
            <a:spLocks noGrp="1"/>
          </p:cNvSpPr>
          <p:nvPr>
            <p:ph type="title"/>
          </p:nvPr>
        </p:nvSpPr>
        <p:spPr>
          <a:xfrm>
            <a:off x="609600" y="2590800"/>
            <a:ext cx="8229600" cy="1143000"/>
          </a:xfrm>
        </p:spPr>
        <p:txBody>
          <a:bodyPr/>
          <a:lstStyle/>
          <a:p>
            <a:r>
              <a:rPr lang="en-US" sz="4000" dirty="0">
                <a:solidFill>
                  <a:schemeClr val="bg1"/>
                </a:solidFill>
                <a:latin typeface="Arial" charset="0"/>
                <a:cs typeface="Arial" charset="0"/>
              </a:rPr>
              <a:t>Custom Project Gallery</a:t>
            </a:r>
          </a:p>
        </p:txBody>
      </p:sp>
    </p:spTree>
  </p:cSld>
  <p:clrMapOvr>
    <a:masterClrMapping/>
  </p:clrMapOvr>
  <p:transition xmlns:p14="http://schemas.microsoft.com/office/powerpoint/2010/main" spd="med" advClick="0" advTm="4000">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5257800" y="838200"/>
            <a:ext cx="3352800" cy="1981200"/>
          </a:xfrm>
        </p:spPr>
        <p:txBody>
          <a:bodyPr>
            <a:scene3d>
              <a:camera prst="obliqueTopLeft"/>
              <a:lightRig rig="threePt" dir="t"/>
            </a:scene3d>
          </a:bodyPr>
          <a:lstStyle/>
          <a:p>
            <a:r>
              <a:rPr lang="en-US" sz="5500" dirty="0">
                <a:latin typeface="Arial" charset="0"/>
                <a:cs typeface="Arial" charset="0"/>
              </a:rPr>
              <a:t>Custom Designs </a:t>
            </a:r>
          </a:p>
        </p:txBody>
      </p:sp>
      <p:pic>
        <p:nvPicPr>
          <p:cNvPr id="7" name="Picture 6" descr="Schlather 2.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2400" y="381000"/>
            <a:ext cx="4522788" cy="283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St Clair 10' x 49' Rad Pergola.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2400" y="3505200"/>
            <a:ext cx="4473575"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Mesquite TX Gable 2.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876800" y="3505200"/>
            <a:ext cx="4114800" cy="3086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xmlns:p14="http://schemas.microsoft.com/office/powerpoint/2010/main" spd="med" advTm="6000">
        <p:fade/>
      </p:transition>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79400" y="381000"/>
            <a:ext cx="4064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24400" y="381000"/>
            <a:ext cx="41148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9400" y="3709988"/>
            <a:ext cx="4064000" cy="2843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24400" y="3709988"/>
            <a:ext cx="4114800" cy="2843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6000">
        <p:fade/>
      </p:transition>
    </mc:Choice>
    <mc:Fallback>
      <p:transition xmlns:p14="http://schemas.microsoft.com/office/powerpoint/2010/main" spd="med" advClick="0" advTm="6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3"/>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4800" y="533400"/>
            <a:ext cx="39624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24400" y="533400"/>
            <a:ext cx="4162425"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4800" y="3733800"/>
            <a:ext cx="39624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24400" y="3733800"/>
            <a:ext cx="4162425"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6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10"/>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11"/>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13"/>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304800"/>
            <a:ext cx="41148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24400" y="304800"/>
            <a:ext cx="4086225"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28600" y="3505200"/>
            <a:ext cx="4114800" cy="3227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724400" y="3505200"/>
            <a:ext cx="4086225" cy="3227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xmlns:p14="http://schemas.microsoft.com/office/powerpoint/2010/main" spd="med"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8"/>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r>
              <a:rPr lang="en-US" dirty="0">
                <a:effectLst>
                  <a:glow rad="101600">
                    <a:schemeClr val="accent4">
                      <a:satMod val="175000"/>
                      <a:alpha val="40000"/>
                    </a:schemeClr>
                  </a:glow>
                </a:effectLst>
                <a:latin typeface="Arial" charset="0"/>
                <a:cs typeface="Arial" charset="0"/>
              </a:rPr>
              <a:t>Why Choose Zenon</a:t>
            </a:r>
          </a:p>
        </p:txBody>
      </p:sp>
      <p:sp>
        <p:nvSpPr>
          <p:cNvPr id="123906" name="Content Placeholder 2"/>
          <p:cNvSpPr>
            <a:spLocks noGrp="1"/>
          </p:cNvSpPr>
          <p:nvPr>
            <p:ph idx="1"/>
          </p:nvPr>
        </p:nvSpPr>
        <p:spPr>
          <a:xfrm>
            <a:off x="457200" y="1752600"/>
            <a:ext cx="8305800" cy="4191000"/>
          </a:xfrm>
        </p:spPr>
        <p:txBody>
          <a:bodyPr/>
          <a:lstStyle/>
          <a:p>
            <a:pPr marL="0" indent="0" algn="ctr">
              <a:buNone/>
            </a:pPr>
            <a:r>
              <a:rPr lang="en-US" dirty="0">
                <a:latin typeface="Arial" charset="0"/>
                <a:cs typeface="Arial" charset="0"/>
              </a:rPr>
              <a:t>Extensive line of manufacturers allows us to find the right product for your </a:t>
            </a:r>
            <a:r>
              <a:rPr lang="en-US" dirty="0" smtClean="0">
                <a:latin typeface="Arial" charset="0"/>
                <a:cs typeface="Arial" charset="0"/>
              </a:rPr>
              <a:t>project</a:t>
            </a:r>
          </a:p>
          <a:p>
            <a:pPr marL="0" indent="0" algn="ctr">
              <a:buNone/>
            </a:pPr>
            <a:endParaRPr lang="en-US" dirty="0">
              <a:latin typeface="Arial" charset="0"/>
              <a:cs typeface="Arial" charset="0"/>
            </a:endParaRPr>
          </a:p>
          <a:p>
            <a:pPr marL="0" indent="0" algn="ctr">
              <a:buNone/>
            </a:pPr>
            <a:r>
              <a:rPr lang="en-US" dirty="0">
                <a:latin typeface="Arial" charset="0"/>
                <a:cs typeface="Arial" charset="0"/>
              </a:rPr>
              <a:t>Our knowledgeable staff is always available for any questions that may </a:t>
            </a:r>
            <a:r>
              <a:rPr lang="en-US" dirty="0" smtClean="0">
                <a:latin typeface="Arial" charset="0"/>
                <a:cs typeface="Arial" charset="0"/>
              </a:rPr>
              <a:t>arise</a:t>
            </a:r>
          </a:p>
          <a:p>
            <a:pPr marL="0" indent="0" algn="ctr">
              <a:buNone/>
            </a:pPr>
            <a:endParaRPr lang="en-US" dirty="0">
              <a:latin typeface="Arial" charset="0"/>
              <a:cs typeface="Arial" charset="0"/>
            </a:endParaRPr>
          </a:p>
          <a:p>
            <a:pPr marL="0" indent="0" algn="ctr">
              <a:buNone/>
            </a:pPr>
            <a:r>
              <a:rPr lang="en-US" dirty="0">
                <a:latin typeface="Arial" charset="0"/>
                <a:cs typeface="Arial" charset="0"/>
              </a:rPr>
              <a:t>We will assist you with information that you require</a:t>
            </a:r>
            <a:endParaRPr lang="en-US" dirty="0">
              <a:latin typeface="Calibri" charset="0"/>
            </a:endParaRPr>
          </a:p>
        </p:txBody>
      </p:sp>
    </p:spTree>
  </p:cSld>
  <p:clrMapOvr>
    <a:masterClrMapping/>
  </p:clrMapOvr>
  <p:transition xmlns:p14="http://schemas.microsoft.com/office/powerpoint/2010/main" spd="slow" advClick="0" advTm="5000">
    <p:fade/>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382000" cy="3810000"/>
          </a:xfrm>
        </p:spPr>
        <p:txBody>
          <a:bodyPr rtlCol="0">
            <a:noAutofit/>
          </a:bodyPr>
          <a:lstStyle/>
          <a:p>
            <a:pPr fontAlgn="auto">
              <a:spcAft>
                <a:spcPts val="0"/>
              </a:spcAft>
              <a:defRPr/>
            </a:pPr>
            <a:r>
              <a:rPr lang="en-US" sz="6000" b="1" i="1" dirty="0" smtClean="0">
                <a:solidFill>
                  <a:schemeClr val="accent1">
                    <a:lumMod val="50000"/>
                  </a:schemeClr>
                </a:solidFill>
                <a:latin typeface="Lucida Handwriting" pitchFamily="66" charset="0"/>
                <a:ea typeface="+mj-ea"/>
                <a:cs typeface="Narkisim" pitchFamily="34" charset="-79"/>
              </a:rPr>
              <a:t>Thank </a:t>
            </a:r>
            <a:r>
              <a:rPr lang="en-US" sz="6000" b="1" i="1" dirty="0">
                <a:solidFill>
                  <a:schemeClr val="accent1">
                    <a:lumMod val="50000"/>
                  </a:schemeClr>
                </a:solidFill>
                <a:latin typeface="Lucida Handwriting" pitchFamily="66" charset="0"/>
                <a:ea typeface="+mj-ea"/>
                <a:cs typeface="Narkisim" pitchFamily="34" charset="-79"/>
              </a:rPr>
              <a:t>y</a:t>
            </a:r>
            <a:r>
              <a:rPr lang="en-US" sz="6000" b="1" i="1" dirty="0" smtClean="0">
                <a:solidFill>
                  <a:schemeClr val="accent1">
                    <a:lumMod val="50000"/>
                  </a:schemeClr>
                </a:solidFill>
                <a:latin typeface="Lucida Handwriting" pitchFamily="66" charset="0"/>
                <a:ea typeface="+mj-ea"/>
                <a:cs typeface="Narkisim" pitchFamily="34" charset="-79"/>
              </a:rPr>
              <a:t>ou for your time.</a:t>
            </a:r>
            <a:br>
              <a:rPr lang="en-US" sz="6000" b="1" i="1" dirty="0" smtClean="0">
                <a:solidFill>
                  <a:schemeClr val="accent1">
                    <a:lumMod val="50000"/>
                  </a:schemeClr>
                </a:solidFill>
                <a:latin typeface="Lucida Handwriting" pitchFamily="66" charset="0"/>
                <a:ea typeface="+mj-ea"/>
                <a:cs typeface="Narkisim" pitchFamily="34" charset="-79"/>
              </a:rPr>
            </a:br>
            <a:r>
              <a:rPr lang="en-US" sz="6000" b="1" i="1" dirty="0" smtClean="0">
                <a:latin typeface="Lucida Handwriting" pitchFamily="66" charset="0"/>
                <a:ea typeface="+mj-ea"/>
                <a:cs typeface="Narkisim" pitchFamily="34" charset="-79"/>
              </a:rPr>
              <a:t/>
            </a:r>
            <a:br>
              <a:rPr lang="en-US" sz="6000" b="1" i="1" dirty="0" smtClean="0">
                <a:latin typeface="Lucida Handwriting" pitchFamily="66" charset="0"/>
                <a:ea typeface="+mj-ea"/>
                <a:cs typeface="Narkisim" pitchFamily="34" charset="-79"/>
              </a:rPr>
            </a:br>
            <a:r>
              <a:rPr lang="en-US" sz="6000" b="1" dirty="0" smtClean="0">
                <a:latin typeface="Bell MT" pitchFamily="18" charset="0"/>
                <a:ea typeface="+mj-ea"/>
                <a:cs typeface="Narkisim" pitchFamily="34" charset="-79"/>
              </a:rPr>
              <a:t>Remember to specify products by Zenon!</a:t>
            </a:r>
            <a:endParaRPr lang="en-US" sz="6000" b="1" dirty="0">
              <a:latin typeface="Bell MT" pitchFamily="18" charset="0"/>
              <a:ea typeface="+mj-ea"/>
              <a:cs typeface="Narkisim" pitchFamily="34" charset="-79"/>
            </a:endParaRPr>
          </a:p>
        </p:txBody>
      </p:sp>
    </p:spTree>
  </p:cSld>
  <p:clrMapOvr>
    <a:masterClrMapping/>
  </p:clrMapOvr>
  <p:transition xmlns:p14="http://schemas.microsoft.com/office/powerpoint/2010/main" spd="slow" advClick="0" advTm="5000">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914400" y="228600"/>
            <a:ext cx="7162800" cy="1600200"/>
          </a:xfrm>
        </p:spPr>
        <p:txBody>
          <a:bodyPr>
            <a:scene3d>
              <a:camera prst="obliqueTopLeft"/>
              <a:lightRig rig="threePt" dir="t"/>
            </a:scene3d>
          </a:bodyPr>
          <a:lstStyle/>
          <a:p>
            <a:r>
              <a:rPr lang="en-US" sz="6000" dirty="0">
                <a:latin typeface="Arial" charset="0"/>
                <a:cs typeface="Arial" charset="0"/>
              </a:rPr>
              <a:t>Specialty Shelters</a:t>
            </a:r>
          </a:p>
        </p:txBody>
      </p:sp>
      <p:pic>
        <p:nvPicPr>
          <p:cNvPr id="4" name="Picture 3" descr="Greely CO 12x12 GA 2.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4800" y="2209800"/>
            <a:ext cx="5410200" cy="4040188"/>
          </a:xfrm>
          <a:prstGeom prst="rect">
            <a:avLst/>
          </a:prstGeom>
          <a:ln>
            <a:noFill/>
          </a:ln>
          <a:effectLst>
            <a:outerShdw blurRad="190500" algn="tl" rotWithShape="0">
              <a:srgbClr val="000000">
                <a:alpha val="70000"/>
              </a:srgbClr>
            </a:outerShdw>
          </a:effectLst>
        </p:spPr>
      </p:pic>
      <p:pic>
        <p:nvPicPr>
          <p:cNvPr id="5" name="Picture 4" descr="Greely CO porta enclosure 1.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68988" y="2209800"/>
            <a:ext cx="3016250" cy="4038600"/>
          </a:xfrm>
          <a:prstGeom prst="rect">
            <a:avLst/>
          </a:prstGeom>
          <a:ln>
            <a:noFill/>
          </a:ln>
          <a:effectLst>
            <a:outerShdw blurRad="190500" algn="tl" rotWithShape="0">
              <a:srgbClr val="000000">
                <a:alpha val="70000"/>
              </a:srgbClr>
            </a:outerShdw>
          </a:effectLst>
        </p:spPr>
      </p:pic>
    </p:spTree>
  </p:cSld>
  <p:clrMapOvr>
    <a:masterClrMapping/>
  </p:clrMapOvr>
  <p:transition xmlns:p14="http://schemas.microsoft.com/office/powerpoint/2010/main" spd="slow" advTm="500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2-Point Star 2"/>
          <p:cNvSpPr/>
          <p:nvPr/>
        </p:nvSpPr>
        <p:spPr>
          <a:xfrm>
            <a:off x="228600" y="762000"/>
            <a:ext cx="8763000" cy="5334000"/>
          </a:xfrm>
          <a:prstGeom prst="star32">
            <a:avLst/>
          </a:prstGeom>
          <a:solidFill>
            <a:srgbClr val="8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361" name="Title 1"/>
          <p:cNvSpPr>
            <a:spLocks noGrp="1"/>
          </p:cNvSpPr>
          <p:nvPr>
            <p:ph type="title"/>
          </p:nvPr>
        </p:nvSpPr>
        <p:spPr>
          <a:xfrm>
            <a:off x="1219200" y="1828800"/>
            <a:ext cx="6705600" cy="3048000"/>
          </a:xfrm>
        </p:spPr>
        <p:txBody>
          <a:bodyPr/>
          <a:lstStyle/>
          <a:p>
            <a:r>
              <a:rPr lang="en-US" sz="5400" i="1" dirty="0" err="1">
                <a:solidFill>
                  <a:schemeClr val="bg1"/>
                </a:solidFill>
                <a:latin typeface="Calibri" charset="0"/>
              </a:rPr>
              <a:t>Coverworx</a:t>
            </a:r>
            <a:r>
              <a:rPr lang="en-US" sz="5400" dirty="0">
                <a:solidFill>
                  <a:schemeClr val="bg1"/>
                </a:solidFill>
                <a:latin typeface="Calibri" charset="0"/>
              </a:rPr>
              <a:t> </a:t>
            </a:r>
            <a:r>
              <a:rPr lang="en-US" sz="5400" i="1" dirty="0" smtClean="0">
                <a:solidFill>
                  <a:schemeClr val="bg1"/>
                </a:solidFill>
                <a:latin typeface="Calibri" charset="0"/>
              </a:rPr>
              <a:t>products come with a </a:t>
            </a:r>
            <a:r>
              <a:rPr lang="en-US" sz="5400" i="1" dirty="0">
                <a:solidFill>
                  <a:schemeClr val="bg1"/>
                </a:solidFill>
                <a:latin typeface="Calibri" charset="0"/>
              </a:rPr>
              <a:t>10 year Limited Warranty!!</a:t>
            </a:r>
            <a:r>
              <a:rPr lang="en-US" sz="4000" i="1" dirty="0">
                <a:solidFill>
                  <a:schemeClr val="bg1"/>
                </a:solidFill>
                <a:latin typeface="Calibri" charset="0"/>
              </a:rPr>
              <a:t>*</a:t>
            </a:r>
          </a:p>
        </p:txBody>
      </p:sp>
    </p:spTree>
  </p:cSld>
  <p:clrMapOvr>
    <a:masterClrMapping/>
  </p:clrMapOvr>
  <p:transition xmlns:p14="http://schemas.microsoft.com/office/powerpoint/2010/main" spd="slow" advTm="300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381000" y="25400"/>
            <a:ext cx="8229600" cy="1143000"/>
          </a:xfrm>
        </p:spPr>
        <p:txBody>
          <a:bodyPr>
            <a:scene3d>
              <a:camera prst="obliqueTopLeft"/>
              <a:lightRig rig="threePt" dir="t"/>
            </a:scene3d>
          </a:bodyPr>
          <a:lstStyle/>
          <a:p>
            <a:r>
              <a:rPr lang="en-US" sz="4800" dirty="0">
                <a:latin typeface="Arial" charset="0"/>
                <a:cs typeface="Arial" charset="0"/>
              </a:rPr>
              <a:t>Color Options </a:t>
            </a:r>
          </a:p>
        </p:txBody>
      </p:sp>
      <p:pic>
        <p:nvPicPr>
          <p:cNvPr id="1638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27948" r="-27948"/>
          <a:stretch>
            <a:fillRect/>
          </a:stretch>
        </p:blipFill>
        <p:spPr>
          <a:xfrm>
            <a:off x="-381000" y="1143000"/>
            <a:ext cx="10050463" cy="5105400"/>
          </a:xfrm>
        </p:spPr>
      </p:pic>
      <p:sp>
        <p:nvSpPr>
          <p:cNvPr id="16387" name="TextBox 4"/>
          <p:cNvSpPr txBox="1">
            <a:spLocks noChangeArrowheads="1"/>
          </p:cNvSpPr>
          <p:nvPr/>
        </p:nvSpPr>
        <p:spPr bwMode="auto">
          <a:xfrm>
            <a:off x="1524000" y="6019800"/>
            <a:ext cx="397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i="1" dirty="0"/>
              <a:t>27 color options for you to choose from! </a:t>
            </a:r>
          </a:p>
        </p:txBody>
      </p: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xmlns:p14="http://schemas.microsoft.com/office/powerpoint/2010/main" spd="med" advTm="5000">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397236" y="1828800"/>
            <a:ext cx="8349529" cy="2209800"/>
          </a:xfrm>
          <a:prstGeom prst="rect">
            <a:avLst/>
          </a:prstGeom>
          <a:ln>
            <a:noFill/>
          </a:ln>
          <a:effectLst>
            <a:softEdge rad="112500"/>
          </a:effectLst>
        </p:spPr>
      </p:pic>
      <p:sp>
        <p:nvSpPr>
          <p:cNvPr id="2" name="TextBox 1"/>
          <p:cNvSpPr txBox="1">
            <a:spLocks noChangeArrowheads="1"/>
          </p:cNvSpPr>
          <p:nvPr/>
        </p:nvSpPr>
        <p:spPr bwMode="auto">
          <a:xfrm>
            <a:off x="1409700" y="4419600"/>
            <a:ext cx="632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dirty="0">
                <a:latin typeface="Copperplate Gothic Bold" charset="0"/>
              </a:rPr>
              <a:t>Playground Systems</a:t>
            </a:r>
          </a:p>
        </p:txBody>
      </p:sp>
    </p:spTree>
  </p:cSld>
  <p:clrMapOvr>
    <a:masterClrMapping/>
  </p:clrMapOvr>
  <p:transition xmlns:p14="http://schemas.microsoft.com/office/powerpoint/2010/main" spd="med" advClick="0" advTm="4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Content Placeholder 4"/>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305844" y="381000"/>
            <a:ext cx="4532313" cy="1143000"/>
          </a:xfrm>
        </p:spPr>
      </p:pic>
      <p:sp>
        <p:nvSpPr>
          <p:cNvPr id="18434" name="TextBox 5"/>
          <p:cNvSpPr txBox="1">
            <a:spLocks noChangeArrowheads="1"/>
          </p:cNvSpPr>
          <p:nvPr/>
        </p:nvSpPr>
        <p:spPr bwMode="auto">
          <a:xfrm>
            <a:off x="533400" y="1905000"/>
            <a:ext cx="8077200"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indent="0" algn="ctr">
              <a:spcBef>
                <a:spcPts val="1800"/>
              </a:spcBef>
              <a:spcAft>
                <a:spcPts val="1200"/>
              </a:spcAft>
            </a:pPr>
            <a:r>
              <a:rPr lang="en-US" sz="2800" b="1" dirty="0">
                <a:latin typeface="Arial" charset="0"/>
                <a:cs typeface="Arial" charset="0"/>
              </a:rPr>
              <a:t>For over 21 years, Krauss Craft, Inc., manufacturer of </a:t>
            </a:r>
            <a:r>
              <a:rPr lang="en-US" sz="2800" b="1" dirty="0" err="1">
                <a:latin typeface="Arial" charset="0"/>
                <a:cs typeface="Arial" charset="0"/>
              </a:rPr>
              <a:t>Playcraft</a:t>
            </a:r>
            <a:r>
              <a:rPr lang="en-US" sz="2800" b="1" dirty="0">
                <a:latin typeface="Arial" charset="0"/>
                <a:cs typeface="Arial" charset="0"/>
              </a:rPr>
              <a:t> Systems, has strived to produce the finest playground equipment in the industry</a:t>
            </a:r>
          </a:p>
          <a:p>
            <a:pPr marL="0" indent="0" algn="ctr">
              <a:spcBef>
                <a:spcPts val="1800"/>
              </a:spcBef>
              <a:spcAft>
                <a:spcPts val="1200"/>
              </a:spcAft>
            </a:pPr>
            <a:r>
              <a:rPr lang="en-US" sz="2800" b="1" dirty="0">
                <a:latin typeface="Arial" charset="0"/>
                <a:cs typeface="Arial" charset="0"/>
              </a:rPr>
              <a:t>From steel fabrication, Play-Tuff™ coated steel decking to </a:t>
            </a:r>
            <a:r>
              <a:rPr lang="en-US" sz="2800" b="1" dirty="0" err="1">
                <a:latin typeface="Arial" charset="0"/>
                <a:cs typeface="Arial" charset="0"/>
              </a:rPr>
              <a:t>Roto</a:t>
            </a:r>
            <a:r>
              <a:rPr lang="en-US" sz="2800" b="1" dirty="0">
                <a:latin typeface="Arial" charset="0"/>
                <a:cs typeface="Arial" charset="0"/>
              </a:rPr>
              <a:t>-molded plastic production, </a:t>
            </a:r>
            <a:r>
              <a:rPr lang="en-US" sz="2800" b="1" dirty="0" err="1" smtClean="0">
                <a:latin typeface="Arial" charset="0"/>
                <a:cs typeface="Arial" charset="0"/>
              </a:rPr>
              <a:t>Playcraft</a:t>
            </a:r>
            <a:r>
              <a:rPr lang="en-US" sz="2800" b="1" dirty="0" smtClean="0">
                <a:latin typeface="Arial" charset="0"/>
                <a:cs typeface="Arial" charset="0"/>
              </a:rPr>
              <a:t> Systems </a:t>
            </a:r>
            <a:r>
              <a:rPr lang="en-US" sz="2800" b="1" dirty="0">
                <a:latin typeface="Arial" charset="0"/>
                <a:cs typeface="Arial" charset="0"/>
              </a:rPr>
              <a:t>has a track record for quality products</a:t>
            </a:r>
          </a:p>
        </p:txBody>
      </p:sp>
      <p:pic>
        <p:nvPicPr>
          <p:cNvPr id="18435"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848600" y="5638800"/>
            <a:ext cx="9398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1371600" y="5379682"/>
            <a:ext cx="6400800" cy="1476375"/>
          </a:xfrm>
          <a:prstGeom prst="rect">
            <a:avLst/>
          </a:prstGeom>
          <a:ln>
            <a:noFill/>
          </a:ln>
          <a:effectLst>
            <a:softEdge rad="112500"/>
          </a:effectLst>
        </p:spPr>
      </p:pic>
      <p:sp>
        <p:nvSpPr>
          <p:cNvPr id="6" name="TextBox 5"/>
          <p:cNvSpPr txBox="1">
            <a:spLocks noChangeArrowheads="1"/>
          </p:cNvSpPr>
          <p:nvPr/>
        </p:nvSpPr>
        <p:spPr bwMode="auto">
          <a:xfrm>
            <a:off x="914400" y="4648200"/>
            <a:ext cx="7467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b="1" i="1" dirty="0">
                <a:latin typeface="Arial" charset="0"/>
                <a:cs typeface="Arial" charset="0"/>
              </a:rPr>
              <a:t>The </a:t>
            </a:r>
            <a:r>
              <a:rPr lang="en-US" sz="3600" b="1" i="1" dirty="0" err="1">
                <a:latin typeface="Arial" charset="0"/>
                <a:cs typeface="Arial" charset="0"/>
              </a:rPr>
              <a:t>Playcraft</a:t>
            </a:r>
            <a:r>
              <a:rPr lang="en-US" sz="3600" b="1" i="1" dirty="0">
                <a:latin typeface="Arial" charset="0"/>
                <a:cs typeface="Arial" charset="0"/>
              </a:rPr>
              <a:t> </a:t>
            </a:r>
            <a:r>
              <a:rPr lang="en-US" sz="3600" b="1" i="1" dirty="0" smtClean="0">
                <a:latin typeface="Arial" charset="0"/>
                <a:cs typeface="Arial" charset="0"/>
              </a:rPr>
              <a:t>Systems Difference</a:t>
            </a:r>
            <a:endParaRPr lang="en-US" sz="3600" b="1" i="1" dirty="0">
              <a:latin typeface="Arial" charset="0"/>
              <a:cs typeface="Arial"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467100" y="838200"/>
            <a:ext cx="2209800" cy="2165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460" name="TextBox 2"/>
          <p:cNvSpPr txBox="1">
            <a:spLocks noChangeArrowheads="1"/>
          </p:cNvSpPr>
          <p:nvPr/>
        </p:nvSpPr>
        <p:spPr bwMode="auto">
          <a:xfrm>
            <a:off x="457200" y="0"/>
            <a:ext cx="8229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400" b="1" dirty="0" err="1">
                <a:latin typeface="Arial" charset="0"/>
                <a:cs typeface="Arial" charset="0"/>
              </a:rPr>
              <a:t>Playcraft</a:t>
            </a:r>
            <a:r>
              <a:rPr lang="en-US" sz="2400" b="1" dirty="0">
                <a:latin typeface="Arial" charset="0"/>
                <a:cs typeface="Arial" charset="0"/>
              </a:rPr>
              <a:t> </a:t>
            </a:r>
            <a:r>
              <a:rPr lang="en-US" sz="2400" b="1" dirty="0" smtClean="0">
                <a:latin typeface="Arial" charset="0"/>
                <a:cs typeface="Arial" charset="0"/>
              </a:rPr>
              <a:t>Systems places </a:t>
            </a:r>
            <a:r>
              <a:rPr lang="en-US" sz="2400" b="1" dirty="0">
                <a:latin typeface="Arial" charset="0"/>
                <a:cs typeface="Arial" charset="0"/>
              </a:rPr>
              <a:t>its products through a step by step process to insure a superior fit and finish:</a:t>
            </a:r>
          </a:p>
          <a:p>
            <a:pPr algn="ctr"/>
            <a:endParaRPr lang="en-US" sz="4000" dirty="0">
              <a:latin typeface="Bernard MT Condensed" charset="0"/>
            </a:endParaRPr>
          </a:p>
        </p:txBody>
      </p:sp>
      <p:sp>
        <p:nvSpPr>
          <p:cNvPr id="5" name="TextBox 4"/>
          <p:cNvSpPr txBox="1">
            <a:spLocks noChangeArrowheads="1"/>
          </p:cNvSpPr>
          <p:nvPr/>
        </p:nvSpPr>
        <p:spPr bwMode="auto">
          <a:xfrm>
            <a:off x="609600" y="3124200"/>
            <a:ext cx="8077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400" dirty="0">
                <a:latin typeface="Arial" charset="0"/>
                <a:cs typeface="Arial" charset="0"/>
              </a:rPr>
              <a:t>They finish the process with a 2</a:t>
            </a:r>
            <a:r>
              <a:rPr lang="en-US" sz="2400" baseline="30000" dirty="0">
                <a:latin typeface="Arial" charset="0"/>
                <a:cs typeface="Arial" charset="0"/>
              </a:rPr>
              <a:t>nd</a:t>
            </a:r>
            <a:r>
              <a:rPr lang="en-US" sz="2400" dirty="0">
                <a:latin typeface="Arial" charset="0"/>
                <a:cs typeface="Arial" charset="0"/>
              </a:rPr>
              <a:t> layer of powder coating, giving it a lustrous, beautiful sheen and a highly durable finish, providing </a:t>
            </a:r>
            <a:r>
              <a:rPr lang="en-US" sz="2400" dirty="0" err="1">
                <a:latin typeface="Arial" charset="0"/>
                <a:cs typeface="Arial" charset="0"/>
              </a:rPr>
              <a:t>Playcraft</a:t>
            </a:r>
            <a:r>
              <a:rPr lang="en-US" sz="2400" dirty="0">
                <a:latin typeface="Arial" charset="0"/>
                <a:cs typeface="Arial" charset="0"/>
              </a:rPr>
              <a:t> </a:t>
            </a:r>
            <a:r>
              <a:rPr lang="en-US" sz="2400" dirty="0" smtClean="0">
                <a:latin typeface="Arial" charset="0"/>
                <a:cs typeface="Arial" charset="0"/>
              </a:rPr>
              <a:t>Systems products </a:t>
            </a:r>
            <a:r>
              <a:rPr lang="en-US" sz="2400" dirty="0">
                <a:latin typeface="Arial" charset="0"/>
                <a:cs typeface="Arial" charset="0"/>
              </a:rPr>
              <a:t>with the </a:t>
            </a:r>
          </a:p>
          <a:p>
            <a:pPr algn="ctr"/>
            <a:r>
              <a:rPr lang="en-US" sz="2400" dirty="0">
                <a:latin typeface="Arial" charset="0"/>
                <a:cs typeface="Arial" charset="0"/>
              </a:rPr>
              <a:t>THICKEST COATING IN THE INDUSTRY, creating:</a:t>
            </a:r>
          </a:p>
        </p:txBody>
      </p:sp>
    </p:spTree>
  </p:cSld>
  <p:clrMapOvr>
    <a:masterClrMapping/>
  </p:clrMapOvr>
  <p:transition xmlns:p14="http://schemas.microsoft.com/office/powerpoint/2010/main" spd="med" advClick="0" advTm="18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99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99"/>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99"/>
                                          </p:stCondLst>
                                        </p:cTn>
                                        <p:tgtEl>
                                          <p:spTgt spid="5"/>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8000"/>
                                  </p:stCondLst>
                                  <p:childTnLst>
                                    <p:set>
                                      <p:cBhvr>
                                        <p:cTn id="13" dur="1" fill="hold">
                                          <p:stCondLst>
                                            <p:cond delay="1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57200" y="0"/>
            <a:ext cx="8229600" cy="1057275"/>
          </a:xfrm>
        </p:spPr>
        <p:txBody>
          <a:bodyPr>
            <a:scene3d>
              <a:camera prst="obliqueTopLeft"/>
              <a:lightRig rig="threePt" dir="t"/>
            </a:scene3d>
          </a:bodyPr>
          <a:lstStyle/>
          <a:p>
            <a:r>
              <a:rPr lang="en-US" sz="4000" dirty="0">
                <a:latin typeface="Arial" charset="0"/>
                <a:cs typeface="Arial" charset="0"/>
              </a:rPr>
              <a:t>The </a:t>
            </a:r>
            <a:r>
              <a:rPr lang="en-US" sz="4000" dirty="0" err="1">
                <a:latin typeface="Arial" charset="0"/>
                <a:cs typeface="Arial" charset="0"/>
              </a:rPr>
              <a:t>Playcraft</a:t>
            </a:r>
            <a:r>
              <a:rPr lang="en-US" sz="4000" dirty="0">
                <a:latin typeface="Arial" charset="0"/>
                <a:cs typeface="Arial" charset="0"/>
              </a:rPr>
              <a:t> </a:t>
            </a:r>
            <a:r>
              <a:rPr lang="en-US" sz="4000" dirty="0" smtClean="0">
                <a:latin typeface="Arial" charset="0"/>
                <a:cs typeface="Arial" charset="0"/>
              </a:rPr>
              <a:t>Systems Difference</a:t>
            </a:r>
            <a:endParaRPr lang="en-US" sz="4000" dirty="0">
              <a:latin typeface="Arial" charset="0"/>
              <a:cs typeface="Arial" charset="0"/>
            </a:endParaRPr>
          </a:p>
        </p:txBody>
      </p:sp>
      <p:sp>
        <p:nvSpPr>
          <p:cNvPr id="3" name="Content Placeholder 2"/>
          <p:cNvSpPr>
            <a:spLocks noGrp="1"/>
          </p:cNvSpPr>
          <p:nvPr>
            <p:ph idx="1"/>
          </p:nvPr>
        </p:nvSpPr>
        <p:spPr>
          <a:xfrm>
            <a:off x="1588" y="914400"/>
            <a:ext cx="9142412" cy="5943600"/>
          </a:xfrm>
        </p:spPr>
        <p:txBody>
          <a:bodyPr rtlCol="0">
            <a:normAutofit fontScale="85000" lnSpcReduction="20000"/>
          </a:bodyPr>
          <a:lstStyle/>
          <a:p>
            <a:pPr marL="0" indent="0" fontAlgn="auto">
              <a:spcBef>
                <a:spcPts val="1320"/>
              </a:spcBef>
              <a:spcAft>
                <a:spcPts val="0"/>
              </a:spcAft>
              <a:buNone/>
              <a:defRPr/>
            </a:pPr>
            <a:r>
              <a:rPr lang="en-US" sz="2100" b="1" dirty="0" err="1" smtClean="0">
                <a:solidFill>
                  <a:schemeClr val="tx2"/>
                </a:solidFill>
                <a:latin typeface="Arial" pitchFamily="34" charset="0"/>
                <a:ea typeface="+mn-ea"/>
                <a:cs typeface="Arial" pitchFamily="34" charset="0"/>
              </a:rPr>
              <a:t>Playcraft</a:t>
            </a:r>
            <a:r>
              <a:rPr lang="en-US" sz="2100" b="1" dirty="0" smtClean="0">
                <a:solidFill>
                  <a:schemeClr val="tx2"/>
                </a:solidFill>
                <a:latin typeface="Arial" pitchFamily="34" charset="0"/>
                <a:ea typeface="+mn-ea"/>
                <a:cs typeface="Arial" pitchFamily="34" charset="0"/>
              </a:rPr>
              <a:t> Systems insures the quality of its products through a variety of details:</a:t>
            </a:r>
          </a:p>
          <a:p>
            <a:pPr marL="0" indent="0" fontAlgn="auto">
              <a:spcBef>
                <a:spcPts val="1320"/>
              </a:spcBef>
              <a:spcAft>
                <a:spcPts val="0"/>
              </a:spcAft>
              <a:buNone/>
              <a:defRPr/>
            </a:pPr>
            <a:endParaRPr lang="en-US" sz="2100" b="1" dirty="0" smtClean="0">
              <a:solidFill>
                <a:schemeClr val="tx2"/>
              </a:solidFill>
              <a:latin typeface="Arial" pitchFamily="34" charset="0"/>
              <a:ea typeface="+mn-ea"/>
              <a:cs typeface="Arial" pitchFamily="34" charset="0"/>
            </a:endParaRPr>
          </a:p>
          <a:p>
            <a:pPr lvl="1" fontAlgn="auto">
              <a:lnSpc>
                <a:spcPct val="120000"/>
              </a:lnSpc>
              <a:spcBef>
                <a:spcPts val="1320"/>
              </a:spcBef>
              <a:spcAft>
                <a:spcPts val="0"/>
              </a:spcAft>
              <a:buFont typeface="Arial" pitchFamily="34" charset="0"/>
              <a:buChar char="–"/>
              <a:defRPr/>
            </a:pPr>
            <a:r>
              <a:rPr lang="en-US" b="1" dirty="0" smtClean="0">
                <a:latin typeface="Arial" pitchFamily="34" charset="0"/>
                <a:ea typeface="+mn-ea"/>
                <a:cs typeface="Arial" pitchFamily="34" charset="0"/>
              </a:rPr>
              <a:t>Extra </a:t>
            </a:r>
            <a:r>
              <a:rPr lang="en-US" b="1" dirty="0">
                <a:latin typeface="Arial" pitchFamily="34" charset="0"/>
                <a:ea typeface="+mn-ea"/>
                <a:cs typeface="Arial" pitchFamily="34" charset="0"/>
              </a:rPr>
              <a:t>T</a:t>
            </a:r>
            <a:r>
              <a:rPr lang="en-US" b="1" dirty="0" smtClean="0">
                <a:latin typeface="Arial" pitchFamily="34" charset="0"/>
                <a:ea typeface="+mn-ea"/>
                <a:cs typeface="Arial" pitchFamily="34" charset="0"/>
              </a:rPr>
              <a:t>hick </a:t>
            </a:r>
            <a:r>
              <a:rPr lang="en-US" b="1" dirty="0">
                <a:latin typeface="Arial" pitchFamily="34" charset="0"/>
                <a:ea typeface="+mn-ea"/>
                <a:cs typeface="Arial" pitchFamily="34" charset="0"/>
              </a:rPr>
              <a:t>P</a:t>
            </a:r>
            <a:r>
              <a:rPr lang="en-US" b="1" dirty="0" smtClean="0">
                <a:latin typeface="Arial" pitchFamily="34" charset="0"/>
                <a:ea typeface="+mn-ea"/>
                <a:cs typeface="Arial" pitchFamily="34" charset="0"/>
              </a:rPr>
              <a:t>owder Coatings</a:t>
            </a:r>
          </a:p>
          <a:p>
            <a:pPr lvl="2" fontAlgn="auto">
              <a:spcBef>
                <a:spcPts val="1320"/>
              </a:spcBef>
              <a:spcAft>
                <a:spcPts val="0"/>
              </a:spcAft>
              <a:buFont typeface="Arial" pitchFamily="34" charset="0"/>
              <a:buChar char="•"/>
              <a:defRPr/>
            </a:pPr>
            <a:r>
              <a:rPr lang="en-US" dirty="0" smtClean="0">
                <a:latin typeface="Arial" pitchFamily="34" charset="0"/>
                <a:ea typeface="+mn-ea"/>
                <a:cs typeface="Arial" pitchFamily="34" charset="0"/>
              </a:rPr>
              <a:t>Double coated metal components allow for Playcraft products to better withstand outdoor elements</a:t>
            </a:r>
          </a:p>
          <a:p>
            <a:pPr lvl="1" fontAlgn="auto">
              <a:spcBef>
                <a:spcPts val="1320"/>
              </a:spcBef>
              <a:spcAft>
                <a:spcPts val="0"/>
              </a:spcAft>
              <a:buFont typeface="Arial" pitchFamily="34" charset="0"/>
              <a:buChar char="–"/>
              <a:defRPr/>
            </a:pPr>
            <a:r>
              <a:rPr lang="en-US" b="1" dirty="0" smtClean="0">
                <a:latin typeface="Arial" pitchFamily="34" charset="0"/>
                <a:ea typeface="+mn-ea"/>
                <a:cs typeface="Arial" pitchFamily="34" charset="0"/>
              </a:rPr>
              <a:t>Innovative King-Clamp™ System</a:t>
            </a:r>
          </a:p>
          <a:p>
            <a:pPr lvl="2" fontAlgn="auto">
              <a:spcBef>
                <a:spcPts val="1320"/>
              </a:spcBef>
              <a:spcAft>
                <a:spcPts val="0"/>
              </a:spcAft>
              <a:buFont typeface="Arial" pitchFamily="34" charset="0"/>
              <a:buChar char="•"/>
              <a:defRPr/>
            </a:pPr>
            <a:r>
              <a:rPr lang="en-US" dirty="0" smtClean="0">
                <a:latin typeface="Arial" pitchFamily="34" charset="0"/>
                <a:ea typeface="+mn-ea"/>
                <a:cs typeface="Arial" pitchFamily="34" charset="0"/>
              </a:rPr>
              <a:t>Patented mounting and clamping system utilizes strong precision die-cast components and eliminates clamp stacking</a:t>
            </a:r>
          </a:p>
          <a:p>
            <a:pPr lvl="1" fontAlgn="auto">
              <a:spcBef>
                <a:spcPts val="1320"/>
              </a:spcBef>
              <a:spcAft>
                <a:spcPts val="0"/>
              </a:spcAft>
              <a:buFont typeface="Arial" pitchFamily="34" charset="0"/>
              <a:buChar char="–"/>
              <a:defRPr/>
            </a:pPr>
            <a:r>
              <a:rPr lang="en-US" b="1" dirty="0" smtClean="0">
                <a:latin typeface="Arial" pitchFamily="34" charset="0"/>
                <a:ea typeface="+mn-ea"/>
                <a:cs typeface="Arial" pitchFamily="34" charset="0"/>
              </a:rPr>
              <a:t>Stainless Steel Hardware</a:t>
            </a:r>
          </a:p>
          <a:p>
            <a:pPr lvl="2" fontAlgn="auto">
              <a:spcBef>
                <a:spcPts val="1320"/>
              </a:spcBef>
              <a:spcAft>
                <a:spcPts val="0"/>
              </a:spcAft>
              <a:buFont typeface="Arial" pitchFamily="34" charset="0"/>
              <a:buChar char="•"/>
              <a:defRPr/>
            </a:pPr>
            <a:r>
              <a:rPr lang="en-US" dirty="0" smtClean="0">
                <a:latin typeface="Arial" pitchFamily="34" charset="0"/>
                <a:ea typeface="+mn-ea"/>
                <a:cs typeface="Arial" pitchFamily="34" charset="0"/>
              </a:rPr>
              <a:t>Playcraft offers one of the largest and most innovative selections of hardware backed with a lifetime warranty</a:t>
            </a:r>
          </a:p>
          <a:p>
            <a:pPr lvl="1" fontAlgn="auto">
              <a:spcBef>
                <a:spcPts val="1320"/>
              </a:spcBef>
              <a:spcAft>
                <a:spcPts val="0"/>
              </a:spcAft>
              <a:buFont typeface="Arial" pitchFamily="34" charset="0"/>
              <a:buChar char="–"/>
              <a:defRPr/>
            </a:pPr>
            <a:r>
              <a:rPr lang="en-US" b="1" dirty="0" smtClean="0">
                <a:latin typeface="Arial" pitchFamily="34" charset="0"/>
                <a:ea typeface="+mn-ea"/>
                <a:cs typeface="Arial" pitchFamily="34" charset="0"/>
              </a:rPr>
              <a:t>Advanced Plastic Components</a:t>
            </a:r>
          </a:p>
          <a:p>
            <a:pPr lvl="2" fontAlgn="auto">
              <a:spcBef>
                <a:spcPts val="1320"/>
              </a:spcBef>
              <a:spcAft>
                <a:spcPts val="0"/>
              </a:spcAft>
              <a:buFont typeface="Arial" pitchFamily="34" charset="0"/>
              <a:buChar char="•"/>
              <a:defRPr/>
            </a:pPr>
            <a:r>
              <a:rPr lang="en-US" dirty="0" smtClean="0">
                <a:latin typeface="Arial" pitchFamily="34" charset="0"/>
                <a:ea typeface="+mn-ea"/>
                <a:cs typeface="Arial" pitchFamily="34" charset="0"/>
              </a:rPr>
              <a:t>Hot color-compounded resins and manufacturing expertise ensure greater strength and durability, color-fastness and U.V. resistance on all Roto-molded products   </a:t>
            </a:r>
            <a:endParaRPr lang="en-US" dirty="0">
              <a:latin typeface="Arial" pitchFamily="34" charset="0"/>
              <a:ea typeface="+mn-ea"/>
              <a:cs typeface="Arial" pitchFamily="34" charset="0"/>
            </a:endParaRPr>
          </a:p>
        </p:txBody>
      </p:sp>
    </p:spTree>
  </p:cSld>
  <p:clrMapOvr>
    <a:masterClrMapping/>
  </p:clrMapOvr>
  <p:transition xmlns:p14="http://schemas.microsoft.com/office/powerpoint/2010/main" spd="slow" advClick="0" advTm="15000">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09800" y="304800"/>
            <a:ext cx="4648200" cy="1066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073" name="Title 1"/>
          <p:cNvSpPr>
            <a:spLocks noGrp="1"/>
          </p:cNvSpPr>
          <p:nvPr>
            <p:ph type="title"/>
          </p:nvPr>
        </p:nvSpPr>
        <p:spPr/>
        <p:txBody>
          <a:bodyPr/>
          <a:lstStyle/>
          <a:p>
            <a:r>
              <a:rPr lang="en-US" dirty="0">
                <a:latin typeface="Arial" charset="0"/>
                <a:cs typeface="Arial" charset="0"/>
              </a:rPr>
              <a:t>About </a:t>
            </a:r>
            <a:r>
              <a:rPr lang="en-US" dirty="0">
                <a:latin typeface="Arial Black" charset="0"/>
                <a:cs typeface="Arial" charset="0"/>
              </a:rPr>
              <a:t>ZENON</a:t>
            </a:r>
          </a:p>
        </p:txBody>
      </p:sp>
      <p:sp>
        <p:nvSpPr>
          <p:cNvPr id="3" name="Content Placeholder 2"/>
          <p:cNvSpPr>
            <a:spLocks noGrp="1"/>
          </p:cNvSpPr>
          <p:nvPr>
            <p:ph idx="1"/>
          </p:nvPr>
        </p:nvSpPr>
        <p:spPr>
          <a:xfrm>
            <a:off x="457200" y="1752600"/>
            <a:ext cx="8229600" cy="4525963"/>
          </a:xfrm>
        </p:spPr>
        <p:txBody>
          <a:bodyPr rtlCol="0">
            <a:normAutofit fontScale="70000" lnSpcReduction="20000"/>
          </a:bodyPr>
          <a:lstStyle/>
          <a:p>
            <a:pPr fontAlgn="auto">
              <a:spcAft>
                <a:spcPts val="0"/>
              </a:spcAft>
              <a:buFont typeface="Arial" pitchFamily="34" charset="0"/>
              <a:buChar char="•"/>
              <a:defRPr/>
            </a:pPr>
            <a:r>
              <a:rPr lang="en-US" b="1" dirty="0" smtClean="0">
                <a:latin typeface="Arial" pitchFamily="34" charset="0"/>
                <a:ea typeface="+mn-ea"/>
                <a:cs typeface="Arial" pitchFamily="34" charset="0"/>
              </a:rPr>
              <a:t>Since 1985, Zenon has been a provider of quality outdoor furnishings and amenities</a:t>
            </a:r>
          </a:p>
          <a:p>
            <a:pPr marL="0" indent="0" fontAlgn="auto">
              <a:spcAft>
                <a:spcPts val="0"/>
              </a:spcAft>
              <a:buFont typeface="Arial" pitchFamily="34" charset="0"/>
              <a:buNone/>
              <a:defRPr/>
            </a:pPr>
            <a:endParaRPr lang="en-US" b="1" dirty="0" smtClean="0">
              <a:latin typeface="Arial" pitchFamily="34" charset="0"/>
              <a:ea typeface="+mn-ea"/>
              <a:cs typeface="Arial" pitchFamily="34" charset="0"/>
            </a:endParaRPr>
          </a:p>
          <a:p>
            <a:pPr fontAlgn="auto">
              <a:spcAft>
                <a:spcPts val="0"/>
              </a:spcAft>
              <a:buFont typeface="Arial" pitchFamily="34" charset="0"/>
              <a:buChar char="•"/>
              <a:defRPr/>
            </a:pPr>
            <a:r>
              <a:rPr lang="en-US" b="1" dirty="0" smtClean="0">
                <a:latin typeface="Arial" pitchFamily="34" charset="0"/>
                <a:ea typeface="+mn-ea"/>
                <a:cs typeface="Arial" pitchFamily="34" charset="0"/>
              </a:rPr>
              <a:t>Customer service is our top priority</a:t>
            </a:r>
          </a:p>
          <a:p>
            <a:pPr marL="0" indent="0" fontAlgn="auto">
              <a:spcAft>
                <a:spcPts val="0"/>
              </a:spcAft>
              <a:buFont typeface="Arial" pitchFamily="34" charset="0"/>
              <a:buNone/>
              <a:defRPr/>
            </a:pPr>
            <a:endParaRPr lang="en-US" b="1" dirty="0" smtClean="0">
              <a:latin typeface="Arial" pitchFamily="34" charset="0"/>
              <a:ea typeface="+mn-ea"/>
              <a:cs typeface="Arial" pitchFamily="34" charset="0"/>
            </a:endParaRPr>
          </a:p>
          <a:p>
            <a:pPr fontAlgn="auto">
              <a:spcAft>
                <a:spcPts val="0"/>
              </a:spcAft>
              <a:buFont typeface="Arial" pitchFamily="34" charset="0"/>
              <a:buChar char="•"/>
              <a:defRPr/>
            </a:pPr>
            <a:r>
              <a:rPr lang="en-US" b="1" dirty="0" smtClean="0">
                <a:latin typeface="Arial" pitchFamily="34" charset="0"/>
                <a:ea typeface="+mn-ea"/>
                <a:cs typeface="Arial" pitchFamily="34" charset="0"/>
              </a:rPr>
              <a:t>We represent over 20 high quality manufacturers from around the country</a:t>
            </a:r>
          </a:p>
          <a:p>
            <a:pPr marL="0" indent="0" fontAlgn="auto">
              <a:spcAft>
                <a:spcPts val="0"/>
              </a:spcAft>
              <a:buFont typeface="Arial" pitchFamily="34" charset="0"/>
              <a:buNone/>
              <a:defRPr/>
            </a:pPr>
            <a:endParaRPr lang="en-US" b="1" dirty="0" smtClean="0">
              <a:latin typeface="Arial" pitchFamily="34" charset="0"/>
              <a:ea typeface="+mn-ea"/>
              <a:cs typeface="Arial" pitchFamily="34" charset="0"/>
            </a:endParaRPr>
          </a:p>
          <a:p>
            <a:pPr fontAlgn="auto">
              <a:spcAft>
                <a:spcPts val="0"/>
              </a:spcAft>
              <a:buFont typeface="Arial" pitchFamily="34" charset="0"/>
              <a:buChar char="•"/>
              <a:defRPr/>
            </a:pPr>
            <a:r>
              <a:rPr lang="en-US" b="1" dirty="0" smtClean="0">
                <a:latin typeface="Arial" pitchFamily="34" charset="0"/>
                <a:ea typeface="+mn-ea"/>
                <a:cs typeface="Arial" pitchFamily="34" charset="0"/>
              </a:rPr>
              <a:t>We provide products to the municipality, park districts, food services, and commercial property management</a:t>
            </a:r>
          </a:p>
          <a:p>
            <a:pPr marL="0" indent="0" fontAlgn="auto">
              <a:spcAft>
                <a:spcPts val="0"/>
              </a:spcAft>
              <a:buFont typeface="Arial" pitchFamily="34" charset="0"/>
              <a:buNone/>
              <a:defRPr/>
            </a:pPr>
            <a:endParaRPr lang="en-US" b="1" dirty="0" smtClean="0">
              <a:latin typeface="Arial" pitchFamily="34" charset="0"/>
              <a:ea typeface="+mn-ea"/>
              <a:cs typeface="Arial" pitchFamily="34" charset="0"/>
            </a:endParaRPr>
          </a:p>
          <a:p>
            <a:pPr fontAlgn="auto">
              <a:spcAft>
                <a:spcPts val="0"/>
              </a:spcAft>
              <a:buFont typeface="Arial" pitchFamily="34" charset="0"/>
              <a:buChar char="•"/>
              <a:defRPr/>
            </a:pPr>
            <a:r>
              <a:rPr lang="en-US" b="1" dirty="0" smtClean="0">
                <a:latin typeface="Arial" pitchFamily="34" charset="0"/>
                <a:ea typeface="+mn-ea"/>
                <a:cs typeface="Arial" pitchFamily="34" charset="0"/>
              </a:rPr>
              <a:t>Our goal is to provide clients with a wide selection of design possibilities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28588"/>
            <a:ext cx="8229600" cy="1143000"/>
          </a:xfrm>
        </p:spPr>
        <p:txBody>
          <a:bodyPr>
            <a:scene3d>
              <a:camera prst="obliqueTopLeft"/>
              <a:lightRig rig="threePt" dir="t"/>
            </a:scene3d>
          </a:bodyPr>
          <a:lstStyle/>
          <a:p>
            <a:r>
              <a:rPr lang="en-US" sz="4800" dirty="0" err="1">
                <a:latin typeface="Arial" charset="0"/>
                <a:cs typeface="Arial" charset="0"/>
              </a:rPr>
              <a:t>Playcraft</a:t>
            </a:r>
            <a:r>
              <a:rPr lang="en-US" sz="4800" dirty="0">
                <a:latin typeface="Arial" charset="0"/>
                <a:cs typeface="Arial" charset="0"/>
              </a:rPr>
              <a:t> </a:t>
            </a:r>
            <a:r>
              <a:rPr lang="en-US" sz="4800" dirty="0" smtClean="0">
                <a:latin typeface="Arial" charset="0"/>
                <a:cs typeface="Arial" charset="0"/>
              </a:rPr>
              <a:t>Systems Warranty</a:t>
            </a:r>
            <a:endParaRPr lang="en-US" sz="4800" dirty="0">
              <a:latin typeface="Arial" charset="0"/>
              <a:cs typeface="Arial" charset="0"/>
            </a:endParaRPr>
          </a:p>
        </p:txBody>
      </p:sp>
      <p:sp>
        <p:nvSpPr>
          <p:cNvPr id="3" name="Content Placeholder 2"/>
          <p:cNvSpPr>
            <a:spLocks noGrp="1"/>
          </p:cNvSpPr>
          <p:nvPr>
            <p:ph idx="1"/>
          </p:nvPr>
        </p:nvSpPr>
        <p:spPr>
          <a:xfrm>
            <a:off x="457200" y="1447800"/>
            <a:ext cx="8229600" cy="5410200"/>
          </a:xfrm>
        </p:spPr>
        <p:txBody>
          <a:bodyPr rtlCol="0">
            <a:normAutofit fontScale="47500" lnSpcReduction="20000"/>
          </a:bodyPr>
          <a:lstStyle/>
          <a:p>
            <a:pPr fontAlgn="auto">
              <a:spcAft>
                <a:spcPts val="0"/>
              </a:spcAft>
              <a:buFont typeface="Arial" pitchFamily="34" charset="0"/>
              <a:buChar char="•"/>
              <a:defRPr/>
            </a:pPr>
            <a:r>
              <a:rPr lang="en-US" b="1" dirty="0">
                <a:ea typeface="+mn-ea"/>
                <a:cs typeface="+mn-cs"/>
              </a:rPr>
              <a:t>LIFETIME LIMITED WARRANTY</a:t>
            </a:r>
            <a:r>
              <a:rPr lang="en-US" dirty="0">
                <a:ea typeface="+mn-ea"/>
                <a:cs typeface="+mn-cs"/>
              </a:rPr>
              <a:t/>
            </a:r>
            <a:br>
              <a:rPr lang="en-US" dirty="0">
                <a:ea typeface="+mn-ea"/>
                <a:cs typeface="+mn-cs"/>
              </a:rPr>
            </a:br>
            <a:r>
              <a:rPr lang="en-US" dirty="0">
                <a:ea typeface="+mn-ea"/>
                <a:cs typeface="+mn-cs"/>
              </a:rPr>
              <a:t>on all stainless steel hardware, metal posts, aluminum posts, aluminum caps and aluminum clamps against structural failure due to natural deterioration or corrosion, or defects in materials or workmanship.</a:t>
            </a:r>
          </a:p>
          <a:p>
            <a:pPr fontAlgn="auto">
              <a:spcAft>
                <a:spcPts val="0"/>
              </a:spcAft>
              <a:buFont typeface="Arial" pitchFamily="34" charset="0"/>
              <a:buChar char="•"/>
              <a:defRPr/>
            </a:pPr>
            <a:r>
              <a:rPr lang="en-US" b="1" dirty="0">
                <a:ea typeface="+mn-ea"/>
                <a:cs typeface="+mn-cs"/>
              </a:rPr>
              <a:t>TWENTY-FIVE (25) YEAR LIMITED WARRANTY</a:t>
            </a:r>
            <a:r>
              <a:rPr lang="en-US" dirty="0">
                <a:ea typeface="+mn-ea"/>
                <a:cs typeface="+mn-cs"/>
              </a:rPr>
              <a:t/>
            </a:r>
            <a:br>
              <a:rPr lang="en-US" dirty="0">
                <a:ea typeface="+mn-ea"/>
                <a:cs typeface="+mn-cs"/>
              </a:rPr>
            </a:br>
            <a:r>
              <a:rPr lang="en-US" dirty="0">
                <a:ea typeface="+mn-ea"/>
                <a:cs typeface="+mn-cs"/>
              </a:rPr>
              <a:t>on all cast aluminum Spring Rider castings against structural failure due to defects in materials or workmanship.</a:t>
            </a:r>
          </a:p>
          <a:p>
            <a:pPr fontAlgn="auto">
              <a:spcAft>
                <a:spcPts val="0"/>
              </a:spcAft>
              <a:buFont typeface="Arial" pitchFamily="34" charset="0"/>
              <a:buChar char="•"/>
              <a:defRPr/>
            </a:pPr>
            <a:r>
              <a:rPr lang="en-US" b="1" dirty="0">
                <a:ea typeface="+mn-ea"/>
                <a:cs typeface="+mn-cs"/>
              </a:rPr>
              <a:t>FIFTEEN (15) YEAR LIMITED WARRANTY</a:t>
            </a:r>
            <a:r>
              <a:rPr lang="en-US" dirty="0">
                <a:ea typeface="+mn-ea"/>
                <a:cs typeface="+mn-cs"/>
              </a:rPr>
              <a:t/>
            </a:r>
            <a:br>
              <a:rPr lang="en-US" dirty="0">
                <a:ea typeface="+mn-ea"/>
                <a:cs typeface="+mn-cs"/>
              </a:rPr>
            </a:br>
            <a:r>
              <a:rPr lang="en-US" dirty="0">
                <a:ea typeface="+mn-ea"/>
                <a:cs typeface="+mn-cs"/>
              </a:rPr>
              <a:t>on all metal rails, metal slides, handles, rungs, loops and walls, all Play-Tuff™ coated perforated steel decks, steps, and bridges, all rotationally molded and HDPE sheet plastic components, excluding recycled plastic components, against structural failure due to defects in materials or workmanship.</a:t>
            </a:r>
          </a:p>
          <a:p>
            <a:pPr fontAlgn="auto">
              <a:spcAft>
                <a:spcPts val="0"/>
              </a:spcAft>
              <a:buFont typeface="Arial" pitchFamily="34" charset="0"/>
              <a:buChar char="•"/>
              <a:defRPr/>
            </a:pPr>
            <a:r>
              <a:rPr lang="en-US" b="1" dirty="0">
                <a:ea typeface="+mn-ea"/>
                <a:cs typeface="+mn-cs"/>
              </a:rPr>
              <a:t>TEN (10) YEAR LIMITED WARRANTY</a:t>
            </a:r>
            <a:r>
              <a:rPr lang="en-US" dirty="0">
                <a:ea typeface="+mn-ea"/>
                <a:cs typeface="+mn-cs"/>
              </a:rPr>
              <a:t/>
            </a:r>
            <a:br>
              <a:rPr lang="en-US" dirty="0">
                <a:ea typeface="+mn-ea"/>
                <a:cs typeface="+mn-cs"/>
              </a:rPr>
            </a:br>
            <a:r>
              <a:rPr lang="en-US" dirty="0">
                <a:ea typeface="+mn-ea"/>
                <a:cs typeface="+mn-cs"/>
              </a:rPr>
              <a:t>on all shade canopy fabric made of UV Stabilized HDPE monofilament yarn and tape against significant fading.</a:t>
            </a:r>
          </a:p>
          <a:p>
            <a:pPr fontAlgn="auto">
              <a:spcAft>
                <a:spcPts val="0"/>
              </a:spcAft>
              <a:buFont typeface="Arial" pitchFamily="34" charset="0"/>
              <a:buChar char="•"/>
              <a:defRPr/>
            </a:pPr>
            <a:r>
              <a:rPr lang="en-US" b="1" dirty="0">
                <a:ea typeface="+mn-ea"/>
                <a:cs typeface="+mn-cs"/>
              </a:rPr>
              <a:t>TEN (10) YEAR LIMITED WARRANTY</a:t>
            </a:r>
            <a:r>
              <a:rPr lang="en-US" dirty="0">
                <a:ea typeface="+mn-ea"/>
                <a:cs typeface="+mn-cs"/>
              </a:rPr>
              <a:t/>
            </a:r>
            <a:br>
              <a:rPr lang="en-US" dirty="0">
                <a:ea typeface="+mn-ea"/>
                <a:cs typeface="+mn-cs"/>
              </a:rPr>
            </a:br>
            <a:r>
              <a:rPr lang="en-US" dirty="0">
                <a:ea typeface="+mn-ea"/>
                <a:cs typeface="+mn-cs"/>
              </a:rPr>
              <a:t>on all Play-Cord™ components against breakage.</a:t>
            </a:r>
          </a:p>
          <a:p>
            <a:pPr fontAlgn="auto">
              <a:spcAft>
                <a:spcPts val="0"/>
              </a:spcAft>
              <a:buFont typeface="Arial" pitchFamily="34" charset="0"/>
              <a:buChar char="•"/>
              <a:defRPr/>
            </a:pPr>
            <a:r>
              <a:rPr lang="en-US" b="1" dirty="0">
                <a:ea typeface="+mn-ea"/>
                <a:cs typeface="+mn-cs"/>
              </a:rPr>
              <a:t>FIVE (5) YEAR LIMITED WARRANTY</a:t>
            </a:r>
            <a:r>
              <a:rPr lang="en-US" dirty="0">
                <a:ea typeface="+mn-ea"/>
                <a:cs typeface="+mn-cs"/>
              </a:rPr>
              <a:t/>
            </a:r>
            <a:br>
              <a:rPr lang="en-US" dirty="0">
                <a:ea typeface="+mn-ea"/>
                <a:cs typeface="+mn-cs"/>
              </a:rPr>
            </a:br>
            <a:r>
              <a:rPr lang="en-US" dirty="0">
                <a:ea typeface="+mn-ea"/>
                <a:cs typeface="+mn-cs"/>
              </a:rPr>
              <a:t>on all Play-Cord™ components against failure due to defects in materials or workmanship.</a:t>
            </a:r>
          </a:p>
          <a:p>
            <a:pPr fontAlgn="auto">
              <a:spcAft>
                <a:spcPts val="0"/>
              </a:spcAft>
              <a:buFont typeface="Arial" pitchFamily="34" charset="0"/>
              <a:buChar char="•"/>
              <a:defRPr/>
            </a:pPr>
            <a:r>
              <a:rPr lang="en-US" b="1" dirty="0">
                <a:ea typeface="+mn-ea"/>
                <a:cs typeface="+mn-cs"/>
              </a:rPr>
              <a:t>THREE (3) YEAR LIMITED WARRANTY</a:t>
            </a:r>
            <a:r>
              <a:rPr lang="en-US" dirty="0">
                <a:ea typeface="+mn-ea"/>
                <a:cs typeface="+mn-cs"/>
              </a:rPr>
              <a:t/>
            </a:r>
            <a:br>
              <a:rPr lang="en-US" dirty="0">
                <a:ea typeface="+mn-ea"/>
                <a:cs typeface="+mn-cs"/>
              </a:rPr>
            </a:br>
            <a:r>
              <a:rPr lang="en-US" dirty="0">
                <a:ea typeface="+mn-ea"/>
                <a:cs typeface="+mn-cs"/>
              </a:rPr>
              <a:t>on all springs, moving swing parts, swing seats and other swing components, as well as all recycled plastic components against failure due to defects in materials or workmanship.</a:t>
            </a:r>
          </a:p>
          <a:p>
            <a:pPr fontAlgn="auto">
              <a:spcAft>
                <a:spcPts val="0"/>
              </a:spcAft>
              <a:buFont typeface="Arial" pitchFamily="34" charset="0"/>
              <a:buChar char="•"/>
              <a:defRPr/>
            </a:pPr>
            <a:r>
              <a:rPr lang="en-US" b="1" dirty="0">
                <a:ea typeface="+mn-ea"/>
                <a:cs typeface="+mn-cs"/>
              </a:rPr>
              <a:t>ONE (1) YEAR LIMITED WARRANTY</a:t>
            </a:r>
            <a:r>
              <a:rPr lang="en-US" dirty="0">
                <a:ea typeface="+mn-ea"/>
                <a:cs typeface="+mn-cs"/>
              </a:rPr>
              <a:t/>
            </a:r>
            <a:br>
              <a:rPr lang="en-US" dirty="0">
                <a:ea typeface="+mn-ea"/>
                <a:cs typeface="+mn-cs"/>
              </a:rPr>
            </a:br>
            <a:r>
              <a:rPr lang="en-US" dirty="0">
                <a:ea typeface="+mn-ea"/>
                <a:cs typeface="+mn-cs"/>
              </a:rPr>
              <a:t>on any other product or part not specifically covered above against failure due to defects in materials or workmanship.</a:t>
            </a:r>
          </a:p>
          <a:p>
            <a:pPr fontAlgn="auto">
              <a:spcAft>
                <a:spcPts val="0"/>
              </a:spcAft>
              <a:buFont typeface="Arial" pitchFamily="34" charset="0"/>
              <a:buChar char="•"/>
              <a:defRPr/>
            </a:pPr>
            <a:endParaRPr lang="en-US" dirty="0">
              <a:ea typeface="+mn-ea"/>
              <a:cs typeface="+mn-cs"/>
            </a:endParaRPr>
          </a:p>
        </p:txBody>
      </p:sp>
    </p:spTree>
  </p:cSld>
  <p:clrMapOvr>
    <a:masterClrMapping/>
  </p:clrMapOvr>
  <p:transition xmlns:p14="http://schemas.microsoft.com/office/powerpoint/2010/main" spd="slow" advClick="0" advTm="10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52400"/>
            <a:ext cx="8229600" cy="4525963"/>
          </a:xfrm>
        </p:spPr>
        <p:txBody>
          <a:bodyPr rtlCol="0">
            <a:normAutofit/>
            <a:scene3d>
              <a:camera prst="obliqueTopLeft"/>
              <a:lightRig rig="threePt" dir="t"/>
            </a:scene3d>
          </a:bodyPr>
          <a:lstStyle/>
          <a:p>
            <a:pPr marL="0" indent="0" algn="ctr" fontAlgn="auto">
              <a:spcBef>
                <a:spcPts val="768"/>
              </a:spcBef>
              <a:spcAft>
                <a:spcPts val="600"/>
              </a:spcAft>
              <a:buFont typeface="Arial" pitchFamily="34" charset="0"/>
              <a:buNone/>
              <a:defRPr/>
            </a:pPr>
            <a:r>
              <a:rPr lang="en-US" b="1" dirty="0" smtClean="0">
                <a:latin typeface="Arial" pitchFamily="34" charset="0"/>
                <a:ea typeface="+mn-ea"/>
                <a:cs typeface="Arial" pitchFamily="34" charset="0"/>
              </a:rPr>
              <a:t>King-Clamp</a:t>
            </a:r>
            <a:r>
              <a:rPr lang="en-US" b="1" dirty="0">
                <a:latin typeface="Arial" pitchFamily="34" charset="0"/>
                <a:ea typeface="+mn-ea"/>
                <a:cs typeface="Arial" pitchFamily="34" charset="0"/>
              </a:rPr>
              <a:t>™ </a:t>
            </a:r>
            <a:r>
              <a:rPr lang="en-US" b="1" dirty="0" smtClean="0">
                <a:latin typeface="Arial" pitchFamily="34" charset="0"/>
                <a:ea typeface="+mn-ea"/>
                <a:cs typeface="Arial" pitchFamily="34" charset="0"/>
              </a:rPr>
              <a:t>System:</a:t>
            </a:r>
            <a:endParaRPr lang="en-US" b="1" dirty="0">
              <a:latin typeface="Arial" pitchFamily="34" charset="0"/>
              <a:ea typeface="+mn-ea"/>
              <a:cs typeface="Arial" pitchFamily="34" charset="0"/>
            </a:endParaRPr>
          </a:p>
          <a:p>
            <a:pPr marL="0" indent="0" algn="ctr" fontAlgn="auto">
              <a:spcAft>
                <a:spcPts val="0"/>
              </a:spcAft>
              <a:buFont typeface="Arial" pitchFamily="34" charset="0"/>
              <a:buNone/>
              <a:defRPr/>
            </a:pPr>
            <a:r>
              <a:rPr lang="en-US" dirty="0" err="1" smtClean="0">
                <a:latin typeface="Arial" pitchFamily="34" charset="0"/>
                <a:ea typeface="+mn-ea"/>
                <a:cs typeface="Arial" pitchFamily="34" charset="0"/>
              </a:rPr>
              <a:t>Playcraft</a:t>
            </a:r>
            <a:r>
              <a:rPr lang="en-US" dirty="0">
                <a:latin typeface="Arial" pitchFamily="34" charset="0"/>
                <a:ea typeface="+mn-ea"/>
                <a:cs typeface="Arial" pitchFamily="34" charset="0"/>
              </a:rPr>
              <a:t> </a:t>
            </a:r>
            <a:r>
              <a:rPr lang="en-US" dirty="0" smtClean="0">
                <a:latin typeface="Arial" pitchFamily="34" charset="0"/>
                <a:ea typeface="+mn-ea"/>
                <a:cs typeface="Arial" pitchFamily="34" charset="0"/>
              </a:rPr>
              <a:t>Systems </a:t>
            </a:r>
            <a:r>
              <a:rPr lang="en-US" dirty="0">
                <a:latin typeface="Arial" pitchFamily="34" charset="0"/>
                <a:ea typeface="+mn-ea"/>
                <a:cs typeface="Arial" pitchFamily="34" charset="0"/>
              </a:rPr>
              <a:t>patented King-Clamp™ mounting and clamping system utilizes </a:t>
            </a:r>
            <a:r>
              <a:rPr lang="en-US" dirty="0" smtClean="0">
                <a:latin typeface="Arial" pitchFamily="34" charset="0"/>
                <a:ea typeface="+mn-ea"/>
                <a:cs typeface="Arial" pitchFamily="34" charset="0"/>
              </a:rPr>
              <a:t>super-strong </a:t>
            </a:r>
            <a:r>
              <a:rPr lang="en-US" dirty="0">
                <a:latin typeface="Arial" pitchFamily="34" charset="0"/>
                <a:ea typeface="+mn-ea"/>
                <a:cs typeface="Arial" pitchFamily="34" charset="0"/>
              </a:rPr>
              <a:t>precision die-cast aluminum components and reduces or eliminates clamp stacking by allowing the attachment of multiple components on a single collar.</a:t>
            </a:r>
          </a:p>
          <a:p>
            <a:pPr algn="ctr" fontAlgn="auto">
              <a:spcAft>
                <a:spcPts val="0"/>
              </a:spcAft>
              <a:buFont typeface="Arial" pitchFamily="34" charset="0"/>
              <a:buChar char="•"/>
              <a:defRPr/>
            </a:pPr>
            <a:endParaRPr lang="en-US" dirty="0">
              <a:ea typeface="+mn-ea"/>
              <a:cs typeface="+mn-cs"/>
            </a:endParaRPr>
          </a:p>
        </p:txBody>
      </p:sp>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4876800" y="3963832"/>
            <a:ext cx="3517164" cy="28821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975879"/>
            <a:ext cx="3810000" cy="2882121"/>
          </a:xfrm>
          <a:prstGeom prst="rect">
            <a:avLst/>
          </a:prstGeom>
          <a:ln>
            <a:noFill/>
          </a:ln>
          <a:effectLst>
            <a:softEdge rad="112500"/>
          </a:effectLst>
        </p:spPr>
      </p:pic>
    </p:spTree>
  </p:cSld>
  <p:clrMapOvr>
    <a:masterClrMapping/>
  </p:clrMapOvr>
  <p:transition xmlns:p14="http://schemas.microsoft.com/office/powerpoint/2010/main" spd="med" advClick="0" advTm="8000">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rot="5400000">
            <a:off x="-347512" y="347512"/>
            <a:ext cx="6858003" cy="6162979"/>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3" name="Picture 2" descr="page0024.pdf"/>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85748" y="0"/>
            <a:ext cx="2758252" cy="6875115"/>
          </a:xfrm>
          <a:prstGeom prst="rect">
            <a:avLst/>
          </a:prstGeom>
          <a:ln>
            <a:noFill/>
          </a:ln>
          <a:effectLst/>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533400" y="381000"/>
            <a:ext cx="8031136" cy="5334000"/>
          </a:xfrm>
          <a:effectLst>
            <a:softEdge rad="112500"/>
          </a:effectLst>
        </p:spPr>
      </p:pic>
      <p:sp>
        <p:nvSpPr>
          <p:cNvPr id="24578" name="TextBox 4"/>
          <p:cNvSpPr txBox="1">
            <a:spLocks noChangeArrowheads="1"/>
          </p:cNvSpPr>
          <p:nvPr/>
        </p:nvSpPr>
        <p:spPr bwMode="auto">
          <a:xfrm>
            <a:off x="152400" y="5867400"/>
            <a:ext cx="883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400" b="1" i="1"/>
              <a:t>King-Clamp™ system eliminates 20% of clamp requirements compared with competitors systems</a:t>
            </a:r>
          </a:p>
        </p:txBody>
      </p:sp>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533400" y="228600"/>
            <a:ext cx="8153400" cy="5777831"/>
          </a:xfrm>
          <a:effectLst>
            <a:softEdge rad="112500"/>
          </a:effectLst>
        </p:spPr>
      </p:pic>
      <p:sp>
        <p:nvSpPr>
          <p:cNvPr id="25602" name="TextBox 4"/>
          <p:cNvSpPr txBox="1">
            <a:spLocks noChangeArrowheads="1"/>
          </p:cNvSpPr>
          <p:nvPr/>
        </p:nvSpPr>
        <p:spPr bwMode="auto">
          <a:xfrm>
            <a:off x="533400" y="6096000"/>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800" b="1" i="1">
                <a:cs typeface="Arial" charset="0"/>
              </a:rPr>
              <a:t>Three components on one clamp!</a:t>
            </a:r>
          </a:p>
        </p:txBody>
      </p:sp>
    </p:spTree>
  </p:cSld>
  <p:clrMapOvr>
    <a:masterClrMapping/>
  </p:clrMapOvr>
  <p:transition xmlns:p14="http://schemas.microsoft.com/office/powerpoint/2010/main" spd="med" advClick="0" advTm="7000">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57300" y="2362200"/>
            <a:ext cx="6629400" cy="3429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6625" name="Title 1"/>
          <p:cNvSpPr>
            <a:spLocks noGrp="1"/>
          </p:cNvSpPr>
          <p:nvPr>
            <p:ph type="title"/>
          </p:nvPr>
        </p:nvSpPr>
        <p:spPr>
          <a:xfrm>
            <a:off x="1104900" y="2819400"/>
            <a:ext cx="6934200" cy="2438400"/>
          </a:xfrm>
        </p:spPr>
        <p:txBody>
          <a:bodyPr>
            <a:scene3d>
              <a:camera prst="obliqueTopLeft"/>
              <a:lightRig rig="threePt" dir="t"/>
            </a:scene3d>
            <a:sp3d extrusionH="57150">
              <a:bevelT w="38100" h="38100"/>
            </a:sp3d>
          </a:bodyPr>
          <a:lstStyle/>
          <a:p>
            <a:r>
              <a:rPr lang="en-US" sz="6600" dirty="0" smtClean="0">
                <a:latin typeface="Arial" charset="0"/>
                <a:cs typeface="Arial" charset="0"/>
              </a:rPr>
              <a:t>Playground Systems </a:t>
            </a:r>
            <a:endParaRPr lang="en-US" sz="6600" dirty="0">
              <a:latin typeface="Arial" charset="0"/>
              <a:cs typeface="Arial" charset="0"/>
            </a:endParaRP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412639" y="762000"/>
            <a:ext cx="4318722" cy="1143000"/>
          </a:xfrm>
          <a:prstGeom prst="rect">
            <a:avLst/>
          </a:prstGeom>
          <a:ln>
            <a:noFill/>
          </a:ln>
          <a:effectLst>
            <a:softEdge rad="112500"/>
          </a:effectLst>
        </p:spPr>
      </p:pic>
    </p:spTree>
  </p:cSld>
  <p:clrMapOvr>
    <a:masterClrMapping/>
  </p:clrMapOvr>
  <p:transition xmlns:p14="http://schemas.microsoft.com/office/powerpoint/2010/main" spd="slow" advClick="0" advTm="4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228600"/>
            <a:ext cx="8229600" cy="1143000"/>
          </a:xfrm>
        </p:spPr>
        <p:txBody>
          <a:bodyPr/>
          <a:lstStyle/>
          <a:p>
            <a:r>
              <a:rPr lang="en-US" i="1" dirty="0">
                <a:latin typeface="Arial" charset="0"/>
                <a:cs typeface="Arial" charset="0"/>
              </a:rPr>
              <a:t>Modular Systems</a:t>
            </a:r>
          </a:p>
        </p:txBody>
      </p:sp>
      <p:sp>
        <p:nvSpPr>
          <p:cNvPr id="27650" name="Content Placeholder 2"/>
          <p:cNvSpPr>
            <a:spLocks noGrp="1"/>
          </p:cNvSpPr>
          <p:nvPr>
            <p:ph idx="1"/>
          </p:nvPr>
        </p:nvSpPr>
        <p:spPr>
          <a:xfrm>
            <a:off x="457200" y="1524000"/>
            <a:ext cx="8229600" cy="4525963"/>
          </a:xfrm>
        </p:spPr>
        <p:txBody>
          <a:bodyPr/>
          <a:lstStyle/>
          <a:p>
            <a:pPr marL="0" indent="0" algn="ctr">
              <a:lnSpc>
                <a:spcPct val="120000"/>
              </a:lnSpc>
              <a:buFont typeface="Arial" charset="0"/>
              <a:buNone/>
            </a:pPr>
            <a:r>
              <a:rPr lang="en-US" b="1" dirty="0">
                <a:latin typeface="Arial" charset="0"/>
                <a:cs typeface="Arial" charset="0"/>
              </a:rPr>
              <a:t>Available in two sizes, 5” and 3.5” diameter heavy-duty posts. </a:t>
            </a:r>
            <a:r>
              <a:rPr lang="en-US" b="1" dirty="0" smtClean="0">
                <a:latin typeface="Arial" charset="0"/>
                <a:cs typeface="Arial" charset="0"/>
              </a:rPr>
              <a:t> </a:t>
            </a:r>
            <a:r>
              <a:rPr lang="en-US" b="1" dirty="0">
                <a:latin typeface="Arial" charset="0"/>
                <a:cs typeface="Arial" charset="0"/>
              </a:rPr>
              <a:t>Both systems are available in standard or custom designs. </a:t>
            </a:r>
            <a:r>
              <a:rPr lang="en-US" b="1" dirty="0" smtClean="0">
                <a:latin typeface="Arial" charset="0"/>
                <a:cs typeface="Arial" charset="0"/>
              </a:rPr>
              <a:t>These </a:t>
            </a:r>
            <a:r>
              <a:rPr lang="en-US" b="1" dirty="0">
                <a:latin typeface="Arial" charset="0"/>
                <a:cs typeface="Arial" charset="0"/>
              </a:rPr>
              <a:t>post &amp; deck systems are fun and easy for children to play. </a:t>
            </a:r>
            <a:r>
              <a:rPr lang="en-US" b="1" dirty="0" smtClean="0">
                <a:latin typeface="Arial" charset="0"/>
                <a:cs typeface="Arial" charset="0"/>
              </a:rPr>
              <a:t>Traditional </a:t>
            </a:r>
            <a:r>
              <a:rPr lang="en-US" b="1" dirty="0">
                <a:latin typeface="Arial" charset="0"/>
                <a:cs typeface="Arial" charset="0"/>
              </a:rPr>
              <a:t>systems can be configured to any size or age group.</a:t>
            </a:r>
          </a:p>
        </p:txBody>
      </p:sp>
    </p:spTree>
  </p:cSld>
  <p:clrMapOvr>
    <a:masterClrMapping/>
  </p:clrMapOvr>
  <p:transition xmlns:p14="http://schemas.microsoft.com/office/powerpoint/2010/main" spd="med" advClick="0" advTm="6000">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57200" y="0"/>
            <a:ext cx="8229600" cy="1143000"/>
          </a:xfrm>
        </p:spPr>
        <p:txBody>
          <a:bodyPr>
            <a:scene3d>
              <a:camera prst="obliqueTopLeft"/>
              <a:lightRig rig="threePt" dir="t"/>
            </a:scene3d>
          </a:bodyPr>
          <a:lstStyle/>
          <a:p>
            <a:r>
              <a:rPr lang="en-US" dirty="0">
                <a:latin typeface="Arial" charset="0"/>
                <a:cs typeface="Arial" charset="0"/>
              </a:rPr>
              <a:t>Modular-5”</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8100" y="1277938"/>
            <a:ext cx="9105900" cy="5567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 name="Straight Connector 2"/>
          <p:cNvCxnSpPr/>
          <p:nvPr/>
        </p:nvCxnSpPr>
        <p:spPr>
          <a:xfrm>
            <a:off x="0" y="1219200"/>
            <a:ext cx="9144000" cy="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ransition xmlns:p14="http://schemas.microsoft.com/office/powerpoint/2010/main" spd="med" advClick="0" advTm="6000">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381000" y="381000"/>
            <a:ext cx="4267200" cy="2743200"/>
          </a:xfr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297180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72000" y="304800"/>
            <a:ext cx="41100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572000" y="2971800"/>
            <a:ext cx="41100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9"/>
          <p:cNvSpPr txBox="1">
            <a:spLocks noChangeArrowheads="1"/>
          </p:cNvSpPr>
          <p:nvPr/>
        </p:nvSpPr>
        <p:spPr bwMode="auto">
          <a:xfrm>
            <a:off x="3581400" y="617220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800" dirty="0">
                <a:latin typeface="Arial" charset="0"/>
                <a:cs typeface="Arial" charset="0"/>
              </a:rPr>
              <a:t>Modular-5”</a:t>
            </a:r>
          </a:p>
        </p:txBody>
      </p:sp>
      <p:sp>
        <p:nvSpPr>
          <p:cNvPr id="2" name="Rectangle 1"/>
          <p:cNvSpPr/>
          <p:nvPr/>
        </p:nvSpPr>
        <p:spPr>
          <a:xfrm>
            <a:off x="381000" y="304800"/>
            <a:ext cx="8305800" cy="5715000"/>
          </a:xfrm>
          <a:prstGeom prst="rect">
            <a:avLst/>
          </a:prstGeom>
          <a:noFill/>
          <a:ln w="38100" cmpd="sng">
            <a:solidFill>
              <a:schemeClr val="tx1"/>
            </a:solidFill>
          </a:ln>
          <a:effectLst>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spd="slow" advClick="0" advTm="13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0"/>
                                  </p:stCondLst>
                                  <p:childTnLst>
                                    <p:set>
                                      <p:cBhvr>
                                        <p:cTn id="9" dur="1" fill="hold">
                                          <p:stCondLst>
                                            <p:cond delay="999"/>
                                          </p:stCondLst>
                                        </p:cTn>
                                        <p:tgtEl>
                                          <p:spTgt spid="6"/>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nodeType="afterEffect">
                                  <p:stCondLst>
                                    <p:cond delay="500"/>
                                  </p:stCondLst>
                                  <p:childTnLst>
                                    <p:set>
                                      <p:cBhvr>
                                        <p:cTn id="12" dur="1" fill="hold">
                                          <p:stCondLst>
                                            <p:cond delay="999"/>
                                          </p:stCondLst>
                                        </p:cTn>
                                        <p:tgtEl>
                                          <p:spTgt spid="5"/>
                                        </p:tgtEl>
                                        <p:attrNameLst>
                                          <p:attrName>style.visibility</p:attrName>
                                        </p:attrNameLst>
                                      </p:cBhvr>
                                      <p:to>
                                        <p:strVal val="visible"/>
                                      </p:to>
                                    </p:set>
                                  </p:childTnLst>
                                </p:cTn>
                              </p:par>
                            </p:childTnLst>
                          </p:cTn>
                        </p:par>
                        <p:par>
                          <p:cTn id="13" fill="hold" nodeType="afterGroup">
                            <p:stCondLst>
                              <p:cond delay="4000"/>
                            </p:stCondLst>
                            <p:childTnLst>
                              <p:par>
                                <p:cTn id="14" presetID="1" presetClass="entr" presetSubtype="0" fill="hold" nodeType="afterEffect">
                                  <p:stCondLst>
                                    <p:cond delay="500"/>
                                  </p:stCondLst>
                                  <p:childTnLst>
                                    <p:set>
                                      <p:cBhvr>
                                        <p:cTn id="15"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1295400" y="0"/>
            <a:ext cx="6781800" cy="914400"/>
          </a:xfrm>
        </p:spPr>
        <p:txBody>
          <a:bodyPr>
            <a:scene3d>
              <a:camera prst="orthographicFront"/>
              <a:lightRig rig="threePt" dir="t"/>
            </a:scene3d>
            <a:sp3d extrusionH="57150">
              <a:bevelT w="38100" h="38100"/>
            </a:sp3d>
          </a:bodyPr>
          <a:lstStyle/>
          <a:p>
            <a:r>
              <a:rPr lang="en-US" dirty="0">
                <a:latin typeface="Arial" charset="0"/>
                <a:cs typeface="Arial" charset="0"/>
              </a:rPr>
              <a:t>Modular-3.5”</a:t>
            </a:r>
          </a:p>
        </p:txBody>
      </p:sp>
      <p:pic>
        <p:nvPicPr>
          <p:cNvPr id="30722"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685800" y="990600"/>
            <a:ext cx="7924800" cy="5518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spd="slow" advClick="0" advTm="6000">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a:xfrm>
            <a:off x="152400" y="152400"/>
            <a:ext cx="8686800" cy="1371600"/>
          </a:xfrm>
        </p:spPr>
        <p:txBody>
          <a:bodyPr/>
          <a:lstStyle/>
          <a:p>
            <a:r>
              <a:rPr lang="en-US" sz="3700" b="1" i="1" dirty="0">
                <a:latin typeface="Arial" charset="0"/>
                <a:cs typeface="Arial" charset="0"/>
              </a:rPr>
              <a:t>Architectural Park &amp;</a:t>
            </a:r>
            <a:br>
              <a:rPr lang="en-US" sz="3700" b="1" i="1" dirty="0">
                <a:latin typeface="Arial" charset="0"/>
                <a:cs typeface="Arial" charset="0"/>
              </a:rPr>
            </a:br>
            <a:r>
              <a:rPr lang="en-US" sz="3700" b="1" i="1" dirty="0">
                <a:latin typeface="Arial" charset="0"/>
                <a:cs typeface="Arial" charset="0"/>
              </a:rPr>
              <a:t>Streetscape Products</a:t>
            </a:r>
          </a:p>
        </p:txBody>
      </p:sp>
      <p:sp>
        <p:nvSpPr>
          <p:cNvPr id="4098" name="Content Placeholder 2"/>
          <p:cNvSpPr>
            <a:spLocks noGrp="1"/>
          </p:cNvSpPr>
          <p:nvPr>
            <p:ph idx="1"/>
          </p:nvPr>
        </p:nvSpPr>
        <p:spPr>
          <a:xfrm>
            <a:off x="304800" y="2209800"/>
            <a:ext cx="4267200" cy="4419600"/>
          </a:xfrm>
        </p:spPr>
        <p:txBody>
          <a:bodyPr anchor="ctr"/>
          <a:lstStyle/>
          <a:p>
            <a:pPr>
              <a:lnSpc>
                <a:spcPct val="120000"/>
              </a:lnSpc>
              <a:spcBef>
                <a:spcPts val="200"/>
              </a:spcBef>
              <a:spcAft>
                <a:spcPts val="300"/>
              </a:spcAft>
            </a:pPr>
            <a:r>
              <a:rPr lang="en-US" sz="2800" dirty="0" smtClean="0">
                <a:latin typeface="Arial" charset="0"/>
                <a:cs typeface="Arial" charset="0"/>
              </a:rPr>
              <a:t>Playground </a:t>
            </a:r>
            <a:r>
              <a:rPr lang="en-US" sz="2800" dirty="0">
                <a:latin typeface="Arial" charset="0"/>
                <a:cs typeface="Arial" charset="0"/>
              </a:rPr>
              <a:t>Equipment &amp; Safety Surfacing </a:t>
            </a:r>
          </a:p>
          <a:p>
            <a:pPr>
              <a:lnSpc>
                <a:spcPct val="120000"/>
              </a:lnSpc>
              <a:spcBef>
                <a:spcPts val="200"/>
              </a:spcBef>
              <a:spcAft>
                <a:spcPts val="300"/>
              </a:spcAft>
            </a:pPr>
            <a:r>
              <a:rPr lang="en-US" sz="2800" dirty="0" smtClean="0">
                <a:latin typeface="Arial" charset="0"/>
                <a:cs typeface="Arial" charset="0"/>
              </a:rPr>
              <a:t>Benches</a:t>
            </a:r>
          </a:p>
          <a:p>
            <a:pPr>
              <a:lnSpc>
                <a:spcPct val="120000"/>
              </a:lnSpc>
              <a:spcBef>
                <a:spcPts val="200"/>
              </a:spcBef>
              <a:spcAft>
                <a:spcPts val="300"/>
              </a:spcAft>
            </a:pPr>
            <a:r>
              <a:rPr lang="en-US" sz="2800" dirty="0" smtClean="0">
                <a:latin typeface="Arial" charset="0"/>
                <a:cs typeface="Arial" charset="0"/>
              </a:rPr>
              <a:t>Picnic </a:t>
            </a:r>
            <a:r>
              <a:rPr lang="en-US" sz="2800" dirty="0">
                <a:latin typeface="Arial" charset="0"/>
                <a:cs typeface="Arial" charset="0"/>
              </a:rPr>
              <a:t>Tables </a:t>
            </a:r>
          </a:p>
          <a:p>
            <a:pPr>
              <a:lnSpc>
                <a:spcPct val="120000"/>
              </a:lnSpc>
              <a:spcBef>
                <a:spcPts val="200"/>
              </a:spcBef>
              <a:spcAft>
                <a:spcPts val="300"/>
              </a:spcAft>
            </a:pPr>
            <a:r>
              <a:rPr lang="en-US" sz="2800" dirty="0">
                <a:latin typeface="Arial" charset="0"/>
                <a:cs typeface="Arial" charset="0"/>
              </a:rPr>
              <a:t>Receptacles</a:t>
            </a:r>
          </a:p>
          <a:p>
            <a:pPr>
              <a:lnSpc>
                <a:spcPct val="120000"/>
              </a:lnSpc>
              <a:spcBef>
                <a:spcPts val="200"/>
              </a:spcBef>
              <a:spcAft>
                <a:spcPts val="300"/>
              </a:spcAft>
            </a:pPr>
            <a:r>
              <a:rPr lang="en-US" sz="2800" dirty="0">
                <a:latin typeface="Arial" charset="0"/>
                <a:cs typeface="Arial" charset="0"/>
              </a:rPr>
              <a:t>Plaza &amp; Deck Furniture </a:t>
            </a:r>
            <a:endParaRPr lang="en-US" sz="2800" dirty="0" smtClean="0">
              <a:latin typeface="Arial" charset="0"/>
              <a:cs typeface="Arial" charset="0"/>
            </a:endParaRPr>
          </a:p>
          <a:p>
            <a:pPr>
              <a:lnSpc>
                <a:spcPct val="120000"/>
              </a:lnSpc>
              <a:spcBef>
                <a:spcPts val="200"/>
              </a:spcBef>
              <a:spcAft>
                <a:spcPts val="300"/>
              </a:spcAft>
            </a:pPr>
            <a:r>
              <a:rPr lang="en-US" sz="2800" dirty="0" smtClean="0">
                <a:latin typeface="Arial" charset="0"/>
                <a:cs typeface="Arial" charset="0"/>
              </a:rPr>
              <a:t>Tree Grates</a:t>
            </a:r>
          </a:p>
          <a:p>
            <a:pPr>
              <a:lnSpc>
                <a:spcPct val="120000"/>
              </a:lnSpc>
              <a:spcBef>
                <a:spcPts val="200"/>
              </a:spcBef>
              <a:spcAft>
                <a:spcPts val="300"/>
              </a:spcAft>
            </a:pPr>
            <a:r>
              <a:rPr lang="en-US" sz="2800" dirty="0" smtClean="0">
                <a:latin typeface="Arial" charset="0"/>
                <a:cs typeface="Arial" charset="0"/>
              </a:rPr>
              <a:t>Paver Grates </a:t>
            </a:r>
          </a:p>
          <a:p>
            <a:pPr>
              <a:lnSpc>
                <a:spcPct val="120000"/>
              </a:lnSpc>
              <a:spcBef>
                <a:spcPts val="200"/>
              </a:spcBef>
              <a:spcAft>
                <a:spcPts val="300"/>
              </a:spcAft>
            </a:pPr>
            <a:endParaRPr lang="en-US" sz="2800" dirty="0">
              <a:latin typeface="Arial" charset="0"/>
              <a:cs typeface="Arial" charset="0"/>
            </a:endParaRPr>
          </a:p>
        </p:txBody>
      </p:sp>
      <p:sp>
        <p:nvSpPr>
          <p:cNvPr id="4099" name="TextBox 3"/>
          <p:cNvSpPr txBox="1">
            <a:spLocks noChangeArrowheads="1"/>
          </p:cNvSpPr>
          <p:nvPr/>
        </p:nvSpPr>
        <p:spPr bwMode="auto">
          <a:xfrm>
            <a:off x="4648200" y="1905000"/>
            <a:ext cx="4114800" cy="45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120000"/>
              </a:lnSpc>
              <a:spcBef>
                <a:spcPts val="200"/>
              </a:spcBef>
              <a:spcAft>
                <a:spcPts val="300"/>
              </a:spcAft>
              <a:buFont typeface="Arial" charset="0"/>
              <a:buChar char="•"/>
            </a:pPr>
            <a:r>
              <a:rPr lang="en-US" sz="2800" dirty="0" smtClean="0">
                <a:latin typeface="Arial" charset="0"/>
                <a:cs typeface="Arial" charset="0"/>
              </a:rPr>
              <a:t>Park Shelters</a:t>
            </a:r>
          </a:p>
          <a:p>
            <a:pPr>
              <a:lnSpc>
                <a:spcPct val="120000"/>
              </a:lnSpc>
              <a:spcBef>
                <a:spcPts val="200"/>
              </a:spcBef>
              <a:spcAft>
                <a:spcPts val="300"/>
              </a:spcAft>
              <a:buFont typeface="Arial" charset="0"/>
              <a:buChar char="•"/>
            </a:pPr>
            <a:r>
              <a:rPr lang="en-US" sz="2800" dirty="0" smtClean="0">
                <a:latin typeface="Arial" charset="0"/>
                <a:cs typeface="Arial" charset="0"/>
              </a:rPr>
              <a:t>Gazebos </a:t>
            </a:r>
          </a:p>
          <a:p>
            <a:pPr>
              <a:lnSpc>
                <a:spcPct val="120000"/>
              </a:lnSpc>
              <a:spcBef>
                <a:spcPts val="200"/>
              </a:spcBef>
              <a:spcAft>
                <a:spcPts val="300"/>
              </a:spcAft>
              <a:buFont typeface="Arial" charset="0"/>
              <a:buChar char="•"/>
            </a:pPr>
            <a:r>
              <a:rPr lang="en-US" sz="2800" dirty="0" smtClean="0">
                <a:latin typeface="Arial" charset="0"/>
                <a:cs typeface="Arial" charset="0"/>
              </a:rPr>
              <a:t>Bike </a:t>
            </a:r>
            <a:r>
              <a:rPr lang="en-US" sz="2800" dirty="0">
                <a:latin typeface="Arial" charset="0"/>
                <a:cs typeface="Arial" charset="0"/>
              </a:rPr>
              <a:t>Racks &amp; Bicycle Parking </a:t>
            </a:r>
            <a:r>
              <a:rPr lang="en-US" sz="2800" dirty="0" smtClean="0">
                <a:latin typeface="Arial" charset="0"/>
                <a:cs typeface="Arial" charset="0"/>
              </a:rPr>
              <a:t>Systems </a:t>
            </a:r>
            <a:endParaRPr lang="en-US" sz="2800" dirty="0">
              <a:latin typeface="Arial" charset="0"/>
              <a:cs typeface="Arial" charset="0"/>
            </a:endParaRPr>
          </a:p>
          <a:p>
            <a:pPr>
              <a:lnSpc>
                <a:spcPct val="120000"/>
              </a:lnSpc>
              <a:spcBef>
                <a:spcPts val="200"/>
              </a:spcBef>
              <a:spcAft>
                <a:spcPts val="300"/>
              </a:spcAft>
              <a:buFont typeface="Arial" charset="0"/>
              <a:buChar char="•"/>
            </a:pPr>
            <a:r>
              <a:rPr lang="en-US" sz="2800" dirty="0">
                <a:latin typeface="Arial" charset="0"/>
                <a:cs typeface="Arial" charset="0"/>
              </a:rPr>
              <a:t>Interpretive Signs </a:t>
            </a:r>
          </a:p>
          <a:p>
            <a:pPr>
              <a:lnSpc>
                <a:spcPct val="120000"/>
              </a:lnSpc>
              <a:spcBef>
                <a:spcPts val="200"/>
              </a:spcBef>
              <a:spcAft>
                <a:spcPts val="300"/>
              </a:spcAft>
              <a:buFont typeface="Arial" charset="0"/>
              <a:buChar char="•"/>
            </a:pPr>
            <a:r>
              <a:rPr lang="en-US" sz="2800" dirty="0">
                <a:latin typeface="Arial" charset="0"/>
                <a:cs typeface="Arial" charset="0"/>
              </a:rPr>
              <a:t>Architectural Streetscape </a:t>
            </a:r>
            <a:r>
              <a:rPr lang="en-US" sz="2800" dirty="0" smtClean="0">
                <a:latin typeface="Arial" charset="0"/>
                <a:cs typeface="Arial" charset="0"/>
              </a:rPr>
              <a:t>Amenities</a:t>
            </a:r>
          </a:p>
          <a:p>
            <a:pPr>
              <a:lnSpc>
                <a:spcPct val="120000"/>
              </a:lnSpc>
              <a:spcBef>
                <a:spcPts val="200"/>
              </a:spcBef>
              <a:spcAft>
                <a:spcPts val="300"/>
              </a:spcAft>
              <a:buFont typeface="Arial" charset="0"/>
              <a:buChar char="•"/>
            </a:pPr>
            <a:r>
              <a:rPr lang="en-US" sz="2800" dirty="0" smtClean="0">
                <a:latin typeface="Arial" charset="0"/>
                <a:cs typeface="Arial" charset="0"/>
              </a:rPr>
              <a:t>Planters </a:t>
            </a:r>
            <a:endParaRPr lang="en-US" sz="2800" dirty="0">
              <a:latin typeface="Arial" charset="0"/>
              <a:cs typeface="Arial" charset="0"/>
            </a:endParaRPr>
          </a:p>
        </p:txBody>
      </p:sp>
      <p:cxnSp>
        <p:nvCxnSpPr>
          <p:cNvPr id="3" name="Straight Connector 2"/>
          <p:cNvCxnSpPr/>
          <p:nvPr/>
        </p:nvCxnSpPr>
        <p:spPr>
          <a:xfrm>
            <a:off x="304800" y="1600200"/>
            <a:ext cx="8458200" cy="0"/>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xmlns:p14="http://schemas.microsoft.com/office/powerpoint/2010/main" spd="med" advTm="5000">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7200" y="3429000"/>
            <a:ext cx="42672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48200" y="3505200"/>
            <a:ext cx="4038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7200" y="228600"/>
            <a:ext cx="42672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48200" y="228600"/>
            <a:ext cx="40386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10"/>
          <p:cNvSpPr txBox="1">
            <a:spLocks noChangeArrowheads="1"/>
          </p:cNvSpPr>
          <p:nvPr/>
        </p:nvSpPr>
        <p:spPr bwMode="auto">
          <a:xfrm>
            <a:off x="3505200" y="6361953"/>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800" dirty="0">
                <a:latin typeface="Arial" charset="0"/>
                <a:cs typeface="Arial" charset="0"/>
              </a:rPr>
              <a:t>Modular-3.5”</a:t>
            </a:r>
          </a:p>
        </p:txBody>
      </p:sp>
      <p:cxnSp>
        <p:nvCxnSpPr>
          <p:cNvPr id="3" name="Straight Connector 2"/>
          <p:cNvCxnSpPr/>
          <p:nvPr/>
        </p:nvCxnSpPr>
        <p:spPr>
          <a:xfrm>
            <a:off x="457200" y="228600"/>
            <a:ext cx="0" cy="617220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457200" y="6400800"/>
            <a:ext cx="8229600"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457200" y="228600"/>
            <a:ext cx="8229600" cy="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8686800" y="228600"/>
            <a:ext cx="0" cy="617220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ransition xmlns:p14="http://schemas.microsoft.com/office/powerpoint/2010/main" spd="med" advClick="0" advTm="13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6"/>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7"/>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4"/>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685800" y="304800"/>
            <a:ext cx="8229600" cy="1143000"/>
          </a:xfrm>
        </p:spPr>
        <p:txBody>
          <a:bodyPr>
            <a:scene3d>
              <a:camera prst="obliqueTopLeft"/>
              <a:lightRig rig="threePt" dir="t"/>
            </a:scene3d>
          </a:bodyPr>
          <a:lstStyle/>
          <a:p>
            <a:r>
              <a:rPr lang="en-US" sz="5300" i="1" dirty="0">
                <a:latin typeface="Arial" charset="0"/>
                <a:cs typeface="Arial" charset="0"/>
              </a:rPr>
              <a:t>Revolution™</a:t>
            </a:r>
          </a:p>
        </p:txBody>
      </p:sp>
      <p:sp>
        <p:nvSpPr>
          <p:cNvPr id="3" name="Content Placeholder 2"/>
          <p:cNvSpPr>
            <a:spLocks noGrp="1"/>
          </p:cNvSpPr>
          <p:nvPr>
            <p:ph idx="1"/>
          </p:nvPr>
        </p:nvSpPr>
        <p:spPr>
          <a:xfrm>
            <a:off x="381000" y="1600200"/>
            <a:ext cx="8382000" cy="4525963"/>
          </a:xfrm>
        </p:spPr>
        <p:txBody>
          <a:bodyPr rtlCol="0">
            <a:normAutofit fontScale="92500" lnSpcReduction="20000"/>
          </a:bodyPr>
          <a:lstStyle/>
          <a:p>
            <a:pPr marL="0" indent="0" algn="ctr" fontAlgn="auto">
              <a:lnSpc>
                <a:spcPct val="140000"/>
              </a:lnSpc>
              <a:spcAft>
                <a:spcPts val="0"/>
              </a:spcAft>
              <a:buFont typeface="Arial" pitchFamily="34" charset="0"/>
              <a:buNone/>
              <a:defRPr/>
            </a:pPr>
            <a:r>
              <a:rPr lang="en-US" b="1" dirty="0" smtClean="0">
                <a:latin typeface="Arial" pitchFamily="34" charset="0"/>
                <a:ea typeface="+mn-ea"/>
                <a:cs typeface="Arial" pitchFamily="34" charset="0"/>
              </a:rPr>
              <a:t>New </a:t>
            </a:r>
            <a:r>
              <a:rPr lang="en-US" b="1" dirty="0">
                <a:latin typeface="Arial" pitchFamily="34" charset="0"/>
                <a:ea typeface="+mn-ea"/>
                <a:cs typeface="Arial" pitchFamily="34" charset="0"/>
              </a:rPr>
              <a:t>and </a:t>
            </a:r>
            <a:r>
              <a:rPr lang="en-US" b="1" dirty="0" smtClean="0">
                <a:latin typeface="Arial" pitchFamily="34" charset="0"/>
                <a:ea typeface="+mn-ea"/>
                <a:cs typeface="Arial" pitchFamily="34" charset="0"/>
              </a:rPr>
              <a:t>advanced deck-less playground </a:t>
            </a:r>
            <a:r>
              <a:rPr lang="en-US" b="1" dirty="0">
                <a:latin typeface="Arial" pitchFamily="34" charset="0"/>
                <a:ea typeface="+mn-ea"/>
                <a:cs typeface="Arial" pitchFamily="34" charset="0"/>
              </a:rPr>
              <a:t>system that </a:t>
            </a:r>
            <a:r>
              <a:rPr lang="en-US" b="1" dirty="0" smtClean="0">
                <a:latin typeface="Arial" pitchFamily="34" charset="0"/>
                <a:ea typeface="+mn-ea"/>
                <a:cs typeface="Arial" pitchFamily="34" charset="0"/>
              </a:rPr>
              <a:t>uses </a:t>
            </a:r>
            <a:r>
              <a:rPr lang="en-US" b="1" dirty="0">
                <a:latin typeface="Arial" pitchFamily="34" charset="0"/>
                <a:ea typeface="+mn-ea"/>
                <a:cs typeface="Arial" pitchFamily="34" charset="0"/>
              </a:rPr>
              <a:t>climbing components to make a more challenging, </a:t>
            </a:r>
            <a:r>
              <a:rPr lang="en-US" b="1" dirty="0" smtClean="0">
                <a:latin typeface="Arial" pitchFamily="34" charset="0"/>
                <a:ea typeface="+mn-ea"/>
                <a:cs typeface="Arial" pitchFamily="34" charset="0"/>
              </a:rPr>
              <a:t>fitness </a:t>
            </a:r>
            <a:r>
              <a:rPr lang="en-US" b="1" dirty="0">
                <a:latin typeface="Arial" pitchFamily="34" charset="0"/>
                <a:ea typeface="+mn-ea"/>
                <a:cs typeface="Arial" pitchFamily="34" charset="0"/>
              </a:rPr>
              <a:t>oriented play-structure. Revolution™ incorporates many of the traditional play system activities, without the standard post &amp; deck </a:t>
            </a:r>
            <a:r>
              <a:rPr lang="en-US" b="1" dirty="0" smtClean="0">
                <a:latin typeface="Arial" pitchFamily="34" charset="0"/>
                <a:ea typeface="+mn-ea"/>
                <a:cs typeface="Arial" pitchFamily="34" charset="0"/>
              </a:rPr>
              <a:t>design or clamps, </a:t>
            </a:r>
            <a:r>
              <a:rPr lang="en-US" b="1" dirty="0">
                <a:latin typeface="Arial" pitchFamily="34" charset="0"/>
                <a:ea typeface="+mn-ea"/>
                <a:cs typeface="Arial" pitchFamily="34" charset="0"/>
              </a:rPr>
              <a:t>challenging </a:t>
            </a:r>
            <a:r>
              <a:rPr lang="en-US" b="1" dirty="0" smtClean="0">
                <a:latin typeface="Arial" pitchFamily="34" charset="0"/>
                <a:ea typeface="+mn-ea"/>
                <a:cs typeface="Arial" pitchFamily="34" charset="0"/>
              </a:rPr>
              <a:t>kids </a:t>
            </a:r>
            <a:r>
              <a:rPr lang="en-US" b="1" dirty="0">
                <a:latin typeface="Arial" pitchFamily="34" charset="0"/>
                <a:ea typeface="+mn-ea"/>
                <a:cs typeface="Arial" pitchFamily="34" charset="0"/>
              </a:rPr>
              <a:t>to exercise in a fun </a:t>
            </a:r>
            <a:r>
              <a:rPr lang="en-US" b="1" dirty="0" smtClean="0">
                <a:latin typeface="Arial" pitchFamily="34" charset="0"/>
                <a:ea typeface="+mn-ea"/>
                <a:cs typeface="Arial" pitchFamily="34" charset="0"/>
              </a:rPr>
              <a:t>environment. </a:t>
            </a:r>
            <a:endParaRPr lang="en-US" b="1" dirty="0">
              <a:latin typeface="Arial" pitchFamily="34" charset="0"/>
              <a:ea typeface="+mn-ea"/>
              <a:cs typeface="Arial" pitchFamily="34" charset="0"/>
            </a:endParaRPr>
          </a:p>
          <a:p>
            <a:pPr fontAlgn="auto">
              <a:spcAft>
                <a:spcPts val="0"/>
              </a:spcAft>
              <a:buFont typeface="Arial" pitchFamily="34" charset="0"/>
              <a:buChar char="•"/>
              <a:defRPr/>
            </a:pPr>
            <a:endParaRPr lang="en-US" dirty="0">
              <a:ea typeface="+mn-ea"/>
              <a:cs typeface="+mn-cs"/>
            </a:endParaRPr>
          </a:p>
        </p:txBody>
      </p:sp>
    </p:spTree>
  </p:cSld>
  <p:clrMapOvr>
    <a:masterClrMapping/>
  </p:clrMapOvr>
  <p:transition xmlns:p14="http://schemas.microsoft.com/office/powerpoint/2010/main" spd="slow" advClick="0" advTm="6000">
    <p:wip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590800" y="70550"/>
            <a:ext cx="4343400" cy="990600"/>
          </a:xfrm>
        </p:spPr>
        <p:txBody>
          <a:bodyPr/>
          <a:lstStyle/>
          <a:p>
            <a:r>
              <a:rPr lang="en-US" sz="5400" dirty="0">
                <a:latin typeface="Arial" charset="0"/>
                <a:cs typeface="Arial" charset="0"/>
              </a:rPr>
              <a:t>Revolution™</a:t>
            </a:r>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31117" y="1256169"/>
            <a:ext cx="9136405" cy="5601831"/>
          </a:xfrm>
          <a:prstGeom prst="rect">
            <a:avLst/>
          </a:prstGeom>
          <a:ln>
            <a:noFill/>
          </a:ln>
          <a:effectLst>
            <a:outerShdw blurRad="292100" dist="139700" dir="2700000" algn="tl" rotWithShape="0">
              <a:srgbClr val="333333">
                <a:alpha val="65000"/>
              </a:srgbClr>
            </a:outerShdw>
          </a:effectLst>
        </p:spPr>
      </p:pic>
      <p:cxnSp>
        <p:nvCxnSpPr>
          <p:cNvPr id="3" name="Straight Connector 2"/>
          <p:cNvCxnSpPr/>
          <p:nvPr/>
        </p:nvCxnSpPr>
        <p:spPr>
          <a:xfrm>
            <a:off x="0" y="1219200"/>
            <a:ext cx="9144000" cy="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ransition xmlns:p14="http://schemas.microsoft.com/office/powerpoint/2010/main" spd="slow" advClick="0" advTm="6000">
    <p:split orient="ver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0" y="304800"/>
            <a:ext cx="4191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95800" y="304800"/>
            <a:ext cx="41751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33400" y="3200400"/>
            <a:ext cx="41910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572000" y="3200400"/>
            <a:ext cx="417512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2"/>
          <p:cNvSpPr txBox="1">
            <a:spLocks noChangeArrowheads="1"/>
          </p:cNvSpPr>
          <p:nvPr/>
        </p:nvSpPr>
        <p:spPr bwMode="auto">
          <a:xfrm>
            <a:off x="3238500" y="6243294"/>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200" dirty="0">
                <a:latin typeface="Arial" charset="0"/>
                <a:cs typeface="Arial" charset="0"/>
              </a:rPr>
              <a:t>Revolution™</a:t>
            </a:r>
          </a:p>
        </p:txBody>
      </p:sp>
      <p:sp>
        <p:nvSpPr>
          <p:cNvPr id="2" name="Rectangle 1"/>
          <p:cNvSpPr/>
          <p:nvPr/>
        </p:nvSpPr>
        <p:spPr>
          <a:xfrm>
            <a:off x="381000" y="304800"/>
            <a:ext cx="8382000" cy="5867400"/>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2000">
        <p:fade/>
      </p:transition>
    </mc:Choice>
    <mc:Fallback>
      <p:transition xmlns:p14="http://schemas.microsoft.com/office/powerpoint/2010/main" spd="med" advClick="0" advTm="1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7200" y="762000"/>
            <a:ext cx="426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685800"/>
            <a:ext cx="43703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1000" y="3352800"/>
            <a:ext cx="4267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572000" y="3200400"/>
            <a:ext cx="429418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7"/>
          <p:cNvSpPr txBox="1">
            <a:spLocks noChangeArrowheads="1"/>
          </p:cNvSpPr>
          <p:nvPr/>
        </p:nvSpPr>
        <p:spPr bwMode="auto">
          <a:xfrm>
            <a:off x="3124200" y="6273800"/>
            <a:ext cx="312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200" dirty="0">
                <a:latin typeface="Arial" charset="0"/>
                <a:cs typeface="Arial" charset="0"/>
              </a:rPr>
              <a:t>Revolution™</a:t>
            </a:r>
          </a:p>
        </p:txBody>
      </p:sp>
      <p:sp>
        <p:nvSpPr>
          <p:cNvPr id="2" name="Rectangle 1"/>
          <p:cNvSpPr/>
          <p:nvPr/>
        </p:nvSpPr>
        <p:spPr>
          <a:xfrm>
            <a:off x="457200" y="685800"/>
            <a:ext cx="8458200" cy="5486400"/>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spd="slow" advClick="0" advTm="13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457200" y="274638"/>
            <a:ext cx="8229600" cy="1143000"/>
          </a:xfrm>
        </p:spPr>
        <p:txBody>
          <a:bodyPr>
            <a:scene3d>
              <a:camera prst="perspectiveFront"/>
              <a:lightRig rig="threePt" dir="t"/>
            </a:scene3d>
          </a:bodyPr>
          <a:lstStyle/>
          <a:p>
            <a:r>
              <a:rPr lang="en-US" sz="5300" i="1" dirty="0">
                <a:latin typeface="Arial" charset="0"/>
                <a:cs typeface="Arial" charset="0"/>
              </a:rPr>
              <a:t>Revolution™ Hybrid</a:t>
            </a:r>
          </a:p>
        </p:txBody>
      </p:sp>
      <p:sp>
        <p:nvSpPr>
          <p:cNvPr id="3" name="Content Placeholder 2"/>
          <p:cNvSpPr>
            <a:spLocks noGrp="1"/>
          </p:cNvSpPr>
          <p:nvPr>
            <p:ph idx="1"/>
          </p:nvPr>
        </p:nvSpPr>
        <p:spPr>
          <a:xfrm>
            <a:off x="457200" y="1752600"/>
            <a:ext cx="8229600" cy="4648200"/>
          </a:xfrm>
        </p:spPr>
        <p:txBody>
          <a:bodyPr rtlCol="0">
            <a:normAutofit/>
          </a:bodyPr>
          <a:lstStyle/>
          <a:p>
            <a:pPr marL="0" indent="0" algn="ctr" fontAlgn="auto">
              <a:lnSpc>
                <a:spcPct val="140000"/>
              </a:lnSpc>
              <a:spcAft>
                <a:spcPts val="0"/>
              </a:spcAft>
              <a:buFont typeface="Arial" pitchFamily="34" charset="0"/>
              <a:buNone/>
              <a:defRPr/>
            </a:pPr>
            <a:r>
              <a:rPr lang="en-US" b="1" dirty="0">
                <a:latin typeface="Arial" pitchFamily="34" charset="0"/>
                <a:ea typeface="+mn-ea"/>
                <a:cs typeface="Arial" pitchFamily="34" charset="0"/>
              </a:rPr>
              <a:t>The hybrid series combines the two systems; modular and Revolution™. The use of post &amp; deck in addition to challenging climbing components creates a unique playground system for children to </a:t>
            </a:r>
            <a:r>
              <a:rPr lang="en-US" b="1" dirty="0" smtClean="0">
                <a:latin typeface="Arial" pitchFamily="34" charset="0"/>
                <a:ea typeface="+mn-ea"/>
                <a:cs typeface="Arial" pitchFamily="34" charset="0"/>
              </a:rPr>
              <a:t>utilize.</a:t>
            </a:r>
            <a:endParaRPr lang="en-US" b="1" dirty="0">
              <a:latin typeface="Arial" pitchFamily="34" charset="0"/>
              <a:ea typeface="+mn-ea"/>
              <a:cs typeface="Arial" pitchFamily="34" charset="0"/>
            </a:endParaRPr>
          </a:p>
          <a:p>
            <a:pPr fontAlgn="auto">
              <a:spcAft>
                <a:spcPts val="0"/>
              </a:spcAft>
              <a:buFont typeface="Arial" pitchFamily="34" charset="0"/>
              <a:buChar char="•"/>
              <a:defRPr/>
            </a:pPr>
            <a:endParaRPr lang="en-US" dirty="0">
              <a:ea typeface="+mn-ea"/>
              <a:cs typeface="+mn-cs"/>
            </a:endParaRPr>
          </a:p>
        </p:txBody>
      </p:sp>
    </p:spTree>
  </p:cSld>
  <p:clrMapOvr>
    <a:masterClrMapping/>
  </p:clrMapOvr>
  <p:transition xmlns:p14="http://schemas.microsoft.com/office/powerpoint/2010/main" spd="slow" advClick="0" advTm="6000">
    <p:split orient="ver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6594" y="2251531"/>
            <a:ext cx="9127406" cy="4569235"/>
          </a:xfrm>
          <a:prstGeom prst="rect">
            <a:avLst/>
          </a:prstGeom>
          <a:ln>
            <a:noFill/>
          </a:ln>
          <a:effectLst>
            <a:outerShdw blurRad="292100" dist="139700" dir="2700000" algn="tl" rotWithShape="0">
              <a:srgbClr val="333333">
                <a:alpha val="65000"/>
              </a:srgbClr>
            </a:outerShdw>
          </a:effectLst>
        </p:spPr>
      </p:pic>
      <p:sp>
        <p:nvSpPr>
          <p:cNvPr id="37890" name="TextBox 6"/>
          <p:cNvSpPr txBox="1">
            <a:spLocks noChangeArrowheads="1"/>
          </p:cNvSpPr>
          <p:nvPr/>
        </p:nvSpPr>
        <p:spPr bwMode="auto">
          <a:xfrm>
            <a:off x="1257300" y="685800"/>
            <a:ext cx="6629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bliqueTopLeft"/>
              <a:lightRig rig="threePt" dir="t"/>
            </a:scene3d>
            <a:sp3d/>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5400" dirty="0">
                <a:latin typeface="Arial" charset="0"/>
                <a:cs typeface="Arial" charset="0"/>
              </a:rPr>
              <a:t>Revolution™ Hybrid</a:t>
            </a:r>
          </a:p>
        </p:txBody>
      </p:sp>
      <p:cxnSp>
        <p:nvCxnSpPr>
          <p:cNvPr id="3" name="Straight Connector 2"/>
          <p:cNvCxnSpPr/>
          <p:nvPr/>
        </p:nvCxnSpPr>
        <p:spPr>
          <a:xfrm>
            <a:off x="0" y="2209800"/>
            <a:ext cx="9144000" cy="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Click="0" advTm="7000">
        <p:fade/>
      </p:transition>
    </mc:Choice>
    <mc:Fallback>
      <p:transition xmlns:p14="http://schemas.microsoft.com/office/powerpoint/2010/main" spd="med" advClick="0" advTm="7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457200" y="457200"/>
            <a:ext cx="8229600" cy="1143000"/>
          </a:xfrm>
        </p:spPr>
        <p:txBody>
          <a:bodyPr>
            <a:scene3d>
              <a:camera prst="obliqueTopLeft"/>
              <a:lightRig rig="threePt" dir="t"/>
            </a:scene3d>
          </a:bodyPr>
          <a:lstStyle/>
          <a:p>
            <a:r>
              <a:rPr lang="en-US" sz="5400" dirty="0">
                <a:latin typeface="Arial" charset="0"/>
                <a:cs typeface="Arial" charset="0"/>
              </a:rPr>
              <a:t>Revolution™ Hybrid</a:t>
            </a:r>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32342" y="2057400"/>
            <a:ext cx="4696968" cy="3505200"/>
          </a:xfrm>
          <a:prstGeom prst="rect">
            <a:avLst/>
          </a:prstGeom>
          <a:ln>
            <a:noFill/>
          </a:ln>
          <a:effectLst>
            <a:softEdge rad="112500"/>
          </a:effec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495800" y="2057400"/>
            <a:ext cx="4648200" cy="3504607"/>
          </a:xfrm>
          <a:prstGeom prst="rect">
            <a:avLst/>
          </a:prstGeom>
          <a:ln>
            <a:noFill/>
          </a:ln>
          <a:effectLst>
            <a:softEdge rad="112500"/>
          </a:effectLst>
        </p:spPr>
      </p:pic>
      <p:cxnSp>
        <p:nvCxnSpPr>
          <p:cNvPr id="3" name="Straight Connector 2"/>
          <p:cNvCxnSpPr/>
          <p:nvPr/>
        </p:nvCxnSpPr>
        <p:spPr>
          <a:xfrm>
            <a:off x="0" y="2057400"/>
            <a:ext cx="9144000"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0" y="5562600"/>
            <a:ext cx="9144000" cy="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ransition xmlns:p14="http://schemas.microsoft.com/office/powerpoint/2010/main" spd="slow"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533400" y="152400"/>
            <a:ext cx="8229600" cy="990601"/>
          </a:xfrm>
        </p:spPr>
        <p:txBody>
          <a:bodyPr>
            <a:scene3d>
              <a:camera prst="obliqueTopLeft"/>
              <a:lightRig rig="threePt" dir="t"/>
            </a:scene3d>
          </a:bodyPr>
          <a:lstStyle/>
          <a:p>
            <a:r>
              <a:rPr lang="en-US" sz="4800" dirty="0">
                <a:latin typeface="Arial" charset="0"/>
                <a:cs typeface="Arial" charset="0"/>
              </a:rPr>
              <a:t>Themed Playgrounds</a:t>
            </a: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4800" y="1371600"/>
            <a:ext cx="2667000" cy="1748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76600" y="1371600"/>
            <a:ext cx="2667000" cy="177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48400" y="1371600"/>
            <a:ext cx="2667000" cy="1777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28600" y="3810000"/>
            <a:ext cx="2922482"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942" name="TextBox 6"/>
          <p:cNvSpPr txBox="1">
            <a:spLocks noChangeArrowheads="1"/>
          </p:cNvSpPr>
          <p:nvPr/>
        </p:nvSpPr>
        <p:spPr bwMode="auto">
          <a:xfrm>
            <a:off x="685800" y="3276600"/>
            <a:ext cx="198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Castle Theme</a:t>
            </a:r>
          </a:p>
        </p:txBody>
      </p:sp>
      <p:sp>
        <p:nvSpPr>
          <p:cNvPr id="39943" name="TextBox 7"/>
          <p:cNvSpPr txBox="1">
            <a:spLocks noChangeArrowheads="1"/>
          </p:cNvSpPr>
          <p:nvPr/>
        </p:nvSpPr>
        <p:spPr bwMode="auto">
          <a:xfrm>
            <a:off x="3429000" y="3276600"/>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City Theme</a:t>
            </a:r>
          </a:p>
        </p:txBody>
      </p:sp>
      <p:sp>
        <p:nvSpPr>
          <p:cNvPr id="39944" name="TextBox 8"/>
          <p:cNvSpPr txBox="1">
            <a:spLocks noChangeArrowheads="1"/>
          </p:cNvSpPr>
          <p:nvPr/>
        </p:nvSpPr>
        <p:spPr bwMode="auto">
          <a:xfrm>
            <a:off x="5715000" y="3276600"/>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Farm Theme</a:t>
            </a:r>
          </a:p>
        </p:txBody>
      </p:sp>
      <p:sp>
        <p:nvSpPr>
          <p:cNvPr id="39945" name="TextBox 9"/>
          <p:cNvSpPr txBox="1">
            <a:spLocks noChangeArrowheads="1"/>
          </p:cNvSpPr>
          <p:nvPr/>
        </p:nvSpPr>
        <p:spPr bwMode="auto">
          <a:xfrm>
            <a:off x="304800" y="5943600"/>
            <a:ext cx="3200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Fort Theme</a:t>
            </a:r>
          </a:p>
        </p:txBody>
      </p:sp>
      <p:pic>
        <p:nvPicPr>
          <p:cNvPr id="2" name="Picture 1" descr="playcraft-playground-equipment-system-theme-viking.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352800" y="3810000"/>
            <a:ext cx="27432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886200" y="5943600"/>
            <a:ext cx="2057400" cy="369332"/>
          </a:xfrm>
          <a:prstGeom prst="rect">
            <a:avLst/>
          </a:prstGeom>
          <a:noFill/>
        </p:spPr>
        <p:txBody>
          <a:bodyPr wrap="square" rtlCol="0">
            <a:spAutoFit/>
          </a:bodyPr>
          <a:lstStyle/>
          <a:p>
            <a:r>
              <a:rPr lang="en-US" dirty="0" smtClean="0">
                <a:latin typeface="Arial"/>
                <a:cs typeface="Arial"/>
              </a:rPr>
              <a:t>Viking Theme</a:t>
            </a:r>
            <a:endParaRPr lang="en-US" dirty="0">
              <a:latin typeface="Arial"/>
              <a:cs typeface="Arial"/>
            </a:endParaRPr>
          </a:p>
        </p:txBody>
      </p:sp>
      <p:pic>
        <p:nvPicPr>
          <p:cNvPr id="8" name="Picture 7" descr="playcraft-pac-playground-equipment-system-foothillschristian.jp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324600" y="3810000"/>
            <a:ext cx="26416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553200" y="5943600"/>
            <a:ext cx="2590800" cy="369332"/>
          </a:xfrm>
          <a:prstGeom prst="rect">
            <a:avLst/>
          </a:prstGeom>
          <a:noFill/>
        </p:spPr>
        <p:txBody>
          <a:bodyPr wrap="square" rtlCol="0">
            <a:spAutoFit/>
          </a:bodyPr>
          <a:lstStyle/>
          <a:p>
            <a:pPr algn="ctr"/>
            <a:r>
              <a:rPr lang="en-US" dirty="0" err="1" smtClean="0">
                <a:latin typeface="Arial"/>
                <a:cs typeface="Arial"/>
              </a:rPr>
              <a:t>Treehouse</a:t>
            </a:r>
            <a:r>
              <a:rPr lang="en-US" dirty="0" smtClean="0">
                <a:latin typeface="Arial"/>
                <a:cs typeface="Arial"/>
              </a:rPr>
              <a:t> Theme</a:t>
            </a:r>
            <a:endParaRPr lang="en-US" dirty="0">
              <a:latin typeface="Arial"/>
              <a:cs typeface="Arial"/>
            </a:endParaRPr>
          </a:p>
        </p:txBody>
      </p:sp>
    </p:spTree>
  </p:cSld>
  <p:clrMapOvr>
    <a:masterClrMapping/>
  </p:clrMapOvr>
  <p:transition xmlns:p14="http://schemas.microsoft.com/office/powerpoint/2010/main" spd="slow" advClick="0" advTm="5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609600" y="-47033"/>
            <a:ext cx="8229600" cy="1143000"/>
          </a:xfrm>
        </p:spPr>
        <p:txBody>
          <a:bodyPr>
            <a:scene3d>
              <a:camera prst="obliqueTopLeft"/>
              <a:lightRig rig="threePt" dir="t"/>
            </a:scene3d>
          </a:bodyPr>
          <a:lstStyle/>
          <a:p>
            <a:r>
              <a:rPr lang="en-US" sz="4800" dirty="0">
                <a:latin typeface="Arial" charset="0"/>
                <a:cs typeface="Arial" charset="0"/>
              </a:rPr>
              <a:t>Themed Playgrounds</a:t>
            </a:r>
          </a:p>
        </p:txBody>
      </p:sp>
      <p:pic>
        <p:nvPicPr>
          <p:cNvPr id="2" name="Picture 1" descr="playcraft-arc-playground-equipment-system-circustheme.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9600" y="4038600"/>
            <a:ext cx="3657600" cy="243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219200" y="6488668"/>
            <a:ext cx="2514600" cy="369332"/>
          </a:xfrm>
          <a:prstGeom prst="rect">
            <a:avLst/>
          </a:prstGeom>
          <a:noFill/>
        </p:spPr>
        <p:txBody>
          <a:bodyPr wrap="square" rtlCol="0">
            <a:spAutoFit/>
          </a:bodyPr>
          <a:lstStyle/>
          <a:p>
            <a:pPr algn="ctr"/>
            <a:r>
              <a:rPr lang="en-US" dirty="0" smtClean="0">
                <a:latin typeface="Arial"/>
                <a:cs typeface="Arial"/>
              </a:rPr>
              <a:t>Circus Theme</a:t>
            </a:r>
            <a:endParaRPr lang="en-US" dirty="0">
              <a:latin typeface="Arial"/>
              <a:cs typeface="Arial"/>
            </a:endParaRPr>
          </a:p>
        </p:txBody>
      </p:sp>
      <p:pic>
        <p:nvPicPr>
          <p:cNvPr id="5" name="Picture 4" descr="playcraft-playground-equipment-system-theme-ship.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14400" y="1219200"/>
            <a:ext cx="3180521"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257800" y="3429000"/>
            <a:ext cx="2819400" cy="369332"/>
          </a:xfrm>
          <a:prstGeom prst="rect">
            <a:avLst/>
          </a:prstGeom>
          <a:noFill/>
        </p:spPr>
        <p:txBody>
          <a:bodyPr wrap="square" rtlCol="0">
            <a:spAutoFit/>
          </a:bodyPr>
          <a:lstStyle/>
          <a:p>
            <a:pPr algn="ctr"/>
            <a:r>
              <a:rPr lang="en-US" dirty="0" smtClean="0">
                <a:latin typeface="Arial"/>
                <a:cs typeface="Arial"/>
              </a:rPr>
              <a:t>Nautical Theme</a:t>
            </a:r>
            <a:endParaRPr lang="en-US" dirty="0">
              <a:latin typeface="Arial"/>
              <a:cs typeface="Arial"/>
            </a:endParaRPr>
          </a:p>
        </p:txBody>
      </p:sp>
      <p:pic>
        <p:nvPicPr>
          <p:cNvPr id="9" name="Picture 8" descr="playcraft-direct-playground-equipment-system-riversidepark.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876800" y="4038600"/>
            <a:ext cx="3659887"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914400" y="3505200"/>
            <a:ext cx="3124200" cy="369332"/>
          </a:xfrm>
          <a:prstGeom prst="rect">
            <a:avLst/>
          </a:prstGeom>
          <a:noFill/>
        </p:spPr>
        <p:txBody>
          <a:bodyPr wrap="square" rtlCol="0">
            <a:spAutoFit/>
          </a:bodyPr>
          <a:lstStyle/>
          <a:p>
            <a:pPr algn="ctr"/>
            <a:r>
              <a:rPr lang="en-US" dirty="0" smtClean="0">
                <a:latin typeface="Arial"/>
                <a:cs typeface="Arial"/>
              </a:rPr>
              <a:t>Riverboat Theme</a:t>
            </a:r>
            <a:endParaRPr lang="en-US" dirty="0">
              <a:latin typeface="Arial"/>
              <a:cs typeface="Arial"/>
            </a:endParaRPr>
          </a:p>
        </p:txBody>
      </p:sp>
      <p:pic>
        <p:nvPicPr>
          <p:cNvPr id="11" name="Picture 10" descr="playcraft-playground-equipment-system-theme-nautical.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105400" y="1295400"/>
            <a:ext cx="3198681" cy="2127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5257800" y="6488668"/>
            <a:ext cx="3200400" cy="369332"/>
          </a:xfrm>
          <a:prstGeom prst="rect">
            <a:avLst/>
          </a:prstGeom>
          <a:noFill/>
        </p:spPr>
        <p:txBody>
          <a:bodyPr wrap="square" rtlCol="0">
            <a:spAutoFit/>
          </a:bodyPr>
          <a:lstStyle/>
          <a:p>
            <a:pPr algn="ctr"/>
            <a:r>
              <a:rPr lang="en-US" dirty="0" smtClean="0">
                <a:latin typeface="Arial"/>
                <a:cs typeface="Arial"/>
              </a:rPr>
              <a:t>Fishing Ship Theme</a:t>
            </a:r>
            <a:endParaRPr lang="en-US" dirty="0">
              <a:latin typeface="Arial"/>
              <a:cs typeface="Arial"/>
            </a:endParaRPr>
          </a:p>
        </p:txBody>
      </p:sp>
    </p:spTree>
  </p:cSld>
  <p:clrMapOvr>
    <a:masterClrMapping/>
  </p:clrMapOvr>
  <p:transition xmlns:p14="http://schemas.microsoft.com/office/powerpoint/2010/main" spd="slow" advTm="6000">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457200" y="2819400"/>
            <a:ext cx="8229600" cy="1143000"/>
          </a:xfrm>
        </p:spPr>
        <p:txBody>
          <a:bodyPr>
            <a:scene3d>
              <a:camera prst="perspectiveFront"/>
              <a:lightRig rig="threePt" dir="t"/>
            </a:scene3d>
          </a:bodyPr>
          <a:lstStyle/>
          <a:p>
            <a:r>
              <a:rPr lang="en-US" sz="6000" dirty="0">
                <a:latin typeface="Bernard MT Condensed" charset="0"/>
                <a:cs typeface="Arial" charset="0"/>
              </a:rPr>
              <a:t>Manufacturers We Proudly Represent:</a:t>
            </a:r>
            <a:endParaRPr lang="en-US" sz="6000" dirty="0">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xmlns:p14="http://schemas.microsoft.com/office/powerpoint/2010/main" spd="med" advClick="0" advTm="2000">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1447800"/>
            <a:ext cx="7086600" cy="4953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MORE Themed Playgrounds! </a:t>
            </a:r>
            <a:endParaRPr lang="en-US" dirty="0"/>
          </a:p>
        </p:txBody>
      </p:sp>
      <p:sp>
        <p:nvSpPr>
          <p:cNvPr id="4" name="TextBox 3"/>
          <p:cNvSpPr txBox="1"/>
          <p:nvPr/>
        </p:nvSpPr>
        <p:spPr>
          <a:xfrm>
            <a:off x="1371600" y="1600200"/>
            <a:ext cx="6553200" cy="4524316"/>
          </a:xfrm>
          <a:prstGeom prst="rect">
            <a:avLst/>
          </a:prstGeom>
          <a:noFill/>
        </p:spPr>
        <p:txBody>
          <a:bodyPr wrap="square" rtlCol="0">
            <a:spAutoFit/>
          </a:bodyPr>
          <a:lstStyle/>
          <a:p>
            <a:pPr algn="ctr"/>
            <a:r>
              <a:rPr lang="en-US" sz="3600" dirty="0" smtClean="0"/>
              <a:t>Aviation Theme </a:t>
            </a:r>
          </a:p>
          <a:p>
            <a:pPr algn="ctr"/>
            <a:r>
              <a:rPr lang="en-US" sz="3600" dirty="0" smtClean="0"/>
              <a:t>Fishing Village Theme </a:t>
            </a:r>
          </a:p>
          <a:p>
            <a:pPr algn="ctr"/>
            <a:r>
              <a:rPr lang="en-US" sz="3600" dirty="0" smtClean="0"/>
              <a:t>Lighthouse Theme </a:t>
            </a:r>
          </a:p>
          <a:p>
            <a:pPr algn="ctr"/>
            <a:r>
              <a:rPr lang="en-US" sz="3600" dirty="0" smtClean="0"/>
              <a:t>Locomotive Theme </a:t>
            </a:r>
          </a:p>
          <a:p>
            <a:pPr algn="ctr"/>
            <a:r>
              <a:rPr lang="en-US" sz="3600" dirty="0" smtClean="0"/>
              <a:t>Music Theme </a:t>
            </a:r>
          </a:p>
          <a:p>
            <a:pPr algn="ctr"/>
            <a:r>
              <a:rPr lang="en-US" sz="3600" dirty="0" smtClean="0"/>
              <a:t>Rocket Theme</a:t>
            </a:r>
          </a:p>
          <a:p>
            <a:pPr algn="ctr"/>
            <a:r>
              <a:rPr lang="en-US" sz="3600" dirty="0" smtClean="0"/>
              <a:t>Theatre Theme </a:t>
            </a:r>
          </a:p>
          <a:p>
            <a:pPr algn="ctr"/>
            <a:r>
              <a:rPr lang="en-US" sz="3600" dirty="0" smtClean="0"/>
              <a:t>Watchtower Theme </a:t>
            </a:r>
            <a:endParaRPr lang="en-US" sz="3600" dirty="0"/>
          </a:p>
        </p:txBody>
      </p:sp>
    </p:spTree>
    <p:extLst>
      <p:ext uri="{BB962C8B-B14F-4D97-AF65-F5344CB8AC3E}">
        <p14:creationId xmlns:p14="http://schemas.microsoft.com/office/powerpoint/2010/main" val="1957084008"/>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xmlns:p14="http://schemas.microsoft.com/office/powerpoint/2010/main" spd="med" advTm="5000">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8"/>
          <p:cNvSpPr txBox="1">
            <a:spLocks noChangeArrowheads="1"/>
          </p:cNvSpPr>
          <p:nvPr/>
        </p:nvSpPr>
        <p:spPr bwMode="auto">
          <a:xfrm>
            <a:off x="3856037" y="69273"/>
            <a:ext cx="52879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4800" dirty="0">
                <a:latin typeface="Arial" charset="0"/>
                <a:cs typeface="Arial" charset="0"/>
              </a:rPr>
              <a:t>New Products</a:t>
            </a:r>
          </a:p>
        </p:txBody>
      </p:sp>
      <p:sp>
        <p:nvSpPr>
          <p:cNvPr id="41988" name="TextBox 9"/>
          <p:cNvSpPr txBox="1">
            <a:spLocks noChangeArrowheads="1"/>
          </p:cNvSpPr>
          <p:nvPr/>
        </p:nvSpPr>
        <p:spPr bwMode="auto">
          <a:xfrm>
            <a:off x="990600" y="3200400"/>
            <a:ext cx="2403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err="1" smtClean="0">
                <a:latin typeface="Arial" charset="0"/>
                <a:cs typeface="Arial" charset="0"/>
              </a:rPr>
              <a:t>UltraZip</a:t>
            </a:r>
            <a:endParaRPr lang="en-US" dirty="0">
              <a:latin typeface="Arial" charset="0"/>
              <a:cs typeface="Arial" charset="0"/>
            </a:endParaRPr>
          </a:p>
        </p:txBody>
      </p:sp>
      <p:sp>
        <p:nvSpPr>
          <p:cNvPr id="11" name="TextBox 10"/>
          <p:cNvSpPr txBox="1"/>
          <p:nvPr/>
        </p:nvSpPr>
        <p:spPr>
          <a:xfrm>
            <a:off x="5410200" y="6172200"/>
            <a:ext cx="2895600" cy="369332"/>
          </a:xfrm>
          <a:prstGeom prst="rect">
            <a:avLst/>
          </a:prstGeom>
          <a:noFill/>
        </p:spPr>
        <p:txBody>
          <a:bodyPr wrap="square" rtlCol="0">
            <a:spAutoFit/>
          </a:bodyPr>
          <a:lstStyle/>
          <a:p>
            <a:pPr algn="ctr"/>
            <a:r>
              <a:rPr lang="en-US" dirty="0" smtClean="0">
                <a:latin typeface="Arial"/>
                <a:cs typeface="Arial"/>
              </a:rPr>
              <a:t>Rumble Deck </a:t>
            </a:r>
            <a:endParaRPr lang="en-US" dirty="0">
              <a:latin typeface="Arial"/>
              <a:cs typeface="Arial"/>
            </a:endParaRPr>
          </a:p>
        </p:txBody>
      </p:sp>
      <p:sp>
        <p:nvSpPr>
          <p:cNvPr id="17" name="TextBox 16"/>
          <p:cNvSpPr txBox="1"/>
          <p:nvPr/>
        </p:nvSpPr>
        <p:spPr>
          <a:xfrm>
            <a:off x="762000" y="6460959"/>
            <a:ext cx="2895600" cy="369332"/>
          </a:xfrm>
          <a:prstGeom prst="rect">
            <a:avLst/>
          </a:prstGeom>
          <a:noFill/>
        </p:spPr>
        <p:txBody>
          <a:bodyPr wrap="square" rtlCol="0">
            <a:spAutoFit/>
          </a:bodyPr>
          <a:lstStyle/>
          <a:p>
            <a:pPr algn="ctr"/>
            <a:r>
              <a:rPr lang="en-US" dirty="0" smtClean="0">
                <a:latin typeface="Arial"/>
                <a:cs typeface="Arial"/>
              </a:rPr>
              <a:t>Gyro-Capsule Spinner</a:t>
            </a:r>
            <a:endParaRPr lang="en-US" dirty="0">
              <a:latin typeface="Arial"/>
              <a:cs typeface="Arial"/>
            </a:endParaRPr>
          </a:p>
        </p:txBody>
      </p:sp>
      <p:pic>
        <p:nvPicPr>
          <p:cNvPr id="18" name="Picture 1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4800" y="304800"/>
            <a:ext cx="381000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RumbleDec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143000"/>
            <a:ext cx="4144264" cy="5003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Components-Other-Gyro-CapsuleSpinner-RV5-New-Photometri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657600"/>
            <a:ext cx="3792414" cy="2738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xmlns:p14="http://schemas.microsoft.com/office/powerpoint/2010/main" spd="med" advClick="0" advTm="6000">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17"/>
          <p:cNvSpPr txBox="1">
            <a:spLocks noChangeArrowheads="1"/>
          </p:cNvSpPr>
          <p:nvPr/>
        </p:nvSpPr>
        <p:spPr bwMode="auto">
          <a:xfrm>
            <a:off x="228600" y="48768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400" i="1">
                <a:latin typeface="Arial" charset="0"/>
                <a:cs typeface="Arial" charset="0"/>
              </a:rPr>
              <a:t>Metal and fabric roof components</a:t>
            </a:r>
          </a:p>
        </p:txBody>
      </p:sp>
      <p:cxnSp>
        <p:nvCxnSpPr>
          <p:cNvPr id="19" name="Straight Connector 18"/>
          <p:cNvCxnSpPr/>
          <p:nvPr/>
        </p:nvCxnSpPr>
        <p:spPr>
          <a:xfrm flipH="1">
            <a:off x="0" y="3962400"/>
            <a:ext cx="9144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934200" y="4112689"/>
            <a:ext cx="1981200" cy="27453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4495800"/>
            <a:ext cx="3167783" cy="19635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6" name="TextBox 12"/>
          <p:cNvSpPr txBox="1">
            <a:spLocks noChangeArrowheads="1"/>
          </p:cNvSpPr>
          <p:nvPr/>
        </p:nvSpPr>
        <p:spPr bwMode="auto">
          <a:xfrm>
            <a:off x="304800" y="3124200"/>
            <a:ext cx="2222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smtClean="0">
                <a:latin typeface="Arial" charset="0"/>
                <a:cs typeface="Arial" charset="0"/>
              </a:rPr>
              <a:t>Thunder Dome</a:t>
            </a:r>
            <a:endParaRPr lang="en-US" dirty="0">
              <a:latin typeface="Arial" charset="0"/>
              <a:cs typeface="Arial" charset="0"/>
            </a:endParaRPr>
          </a:p>
        </p:txBody>
      </p:sp>
      <p:sp>
        <p:nvSpPr>
          <p:cNvPr id="43017" name="TextBox 20"/>
          <p:cNvSpPr txBox="1">
            <a:spLocks noChangeArrowheads="1"/>
          </p:cNvSpPr>
          <p:nvPr/>
        </p:nvSpPr>
        <p:spPr bwMode="auto">
          <a:xfrm>
            <a:off x="6629400" y="3124200"/>
            <a:ext cx="21336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smtClean="0">
                <a:latin typeface="Arial" charset="0"/>
                <a:cs typeface="Arial" charset="0"/>
              </a:rPr>
              <a:t>Spin MAX Pod</a:t>
            </a:r>
            <a:endParaRPr lang="en-US" dirty="0">
              <a:latin typeface="Arial" charset="0"/>
              <a:cs typeface="Arial" charset="0"/>
            </a:endParaRPr>
          </a:p>
        </p:txBody>
      </p:sp>
      <p:sp>
        <p:nvSpPr>
          <p:cNvPr id="43018" name="TextBox 21"/>
          <p:cNvSpPr txBox="1">
            <a:spLocks noChangeArrowheads="1"/>
          </p:cNvSpPr>
          <p:nvPr/>
        </p:nvSpPr>
        <p:spPr bwMode="auto">
          <a:xfrm>
            <a:off x="2971800" y="3124200"/>
            <a:ext cx="3162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smtClean="0">
                <a:latin typeface="Arial" charset="0"/>
                <a:cs typeface="Arial" charset="0"/>
              </a:rPr>
              <a:t>Transfer Station w/ Kiddie Conveyor</a:t>
            </a:r>
            <a:endParaRPr lang="en-US" dirty="0">
              <a:latin typeface="Arial" charset="0"/>
              <a:cs typeface="Arial" charset="0"/>
            </a:endParaRPr>
          </a:p>
        </p:txBody>
      </p:sp>
      <p:pic>
        <p:nvPicPr>
          <p:cNvPr id="2" name="Picture 1" descr="ThunderDo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762000"/>
            <a:ext cx="271272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SpinMax-Pod-Fron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762000"/>
            <a:ext cx="27432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BeltAssist-TransferClimb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762000"/>
            <a:ext cx="27432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advClick="0" advTm="9000">
        <p:fade/>
      </p:transition>
    </mc:Choice>
    <mc:Fallback>
      <p:transition xmlns:p14="http://schemas.microsoft.com/office/powerpoint/2010/main" spd="med" advClick="0" advTm="9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250"/>
                                  </p:stCondLst>
                                  <p:childTnLst>
                                    <p:set>
                                      <p:cBhvr>
                                        <p:cTn id="6" dur="1" fill="hold">
                                          <p:stCondLst>
                                            <p:cond delay="999"/>
                                          </p:stCondLst>
                                        </p:cTn>
                                        <p:tgtEl>
                                          <p:spTgt spid="2050"/>
                                        </p:tgtEl>
                                        <p:attrNameLst>
                                          <p:attrName>style.visibility</p:attrName>
                                        </p:attrNameLst>
                                      </p:cBhvr>
                                      <p:to>
                                        <p:strVal val="visible"/>
                                      </p:to>
                                    </p:set>
                                  </p:childTnLst>
                                </p:cTn>
                              </p:par>
                            </p:childTnLst>
                          </p:cTn>
                        </p:par>
                        <p:par>
                          <p:cTn id="7" fill="hold" nodeType="afterGroup">
                            <p:stCondLst>
                              <p:cond delay="1250"/>
                            </p:stCondLst>
                            <p:childTnLst>
                              <p:par>
                                <p:cTn id="8" presetID="1" presetClass="entr" presetSubtype="0" fill="hold" nodeType="afterEffect">
                                  <p:stCondLst>
                                    <p:cond delay="250"/>
                                  </p:stCondLst>
                                  <p:childTnLst>
                                    <p:set>
                                      <p:cBhvr>
                                        <p:cTn id="9" dur="1" fill="hold">
                                          <p:stCondLst>
                                            <p:cond delay="999"/>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l="-19233" r="-19233"/>
          <a:stretch>
            <a:fillRect/>
          </a:stretch>
        </p:blipFill>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891" r="-902"/>
          <a:stretch/>
        </p:blipFill>
        <p:spPr>
          <a:xfrm>
            <a:off x="381000" y="304799"/>
            <a:ext cx="7401517" cy="53124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1"/>
          <a:stretch/>
        </p:blipFill>
        <p:spPr>
          <a:xfrm>
            <a:off x="5486400" y="4343400"/>
            <a:ext cx="3448214" cy="2206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609600" y="5943600"/>
            <a:ext cx="4495800" cy="707886"/>
          </a:xfrm>
          <a:prstGeom prst="rect">
            <a:avLst/>
          </a:prstGeom>
          <a:noFill/>
        </p:spPr>
        <p:txBody>
          <a:bodyPr wrap="square" rtlCol="0">
            <a:spAutoFit/>
            <a:scene3d>
              <a:camera prst="obliqueTopLeft"/>
              <a:lightRig rig="threePt" dir="t"/>
            </a:scene3d>
            <a:sp3d/>
          </a:bodyPr>
          <a:lstStyle/>
          <a:p>
            <a:pPr algn="ctr"/>
            <a:r>
              <a:rPr lang="en-US" sz="4000" dirty="0" err="1" smtClean="0">
                <a:latin typeface="Arial"/>
                <a:cs typeface="Arial"/>
              </a:rPr>
              <a:t>PlayShare</a:t>
            </a:r>
            <a:r>
              <a:rPr lang="en-US" sz="4000" dirty="0" smtClean="0">
                <a:latin typeface="Arial"/>
                <a:cs typeface="Arial"/>
              </a:rPr>
              <a:t> Swing</a:t>
            </a:r>
            <a:endParaRPr lang="en-US" sz="4000" dirty="0">
              <a:latin typeface="Arial"/>
              <a:cs typeface="Arial"/>
            </a:endParaRPr>
          </a:p>
        </p:txBody>
      </p:sp>
    </p:spTree>
    <p:extLst>
      <p:ext uri="{BB962C8B-B14F-4D97-AF65-F5344CB8AC3E}">
        <p14:creationId xmlns:p14="http://schemas.microsoft.com/office/powerpoint/2010/main" val="3915719763"/>
      </p:ext>
    </p:extLst>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xmlns:p14="http://schemas.microsoft.com/office/powerpoint/2010/main" spd="med" advTm="6000">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Box 7"/>
          <p:cNvSpPr txBox="1">
            <a:spLocks noChangeArrowheads="1"/>
          </p:cNvSpPr>
          <p:nvPr/>
        </p:nvSpPr>
        <p:spPr bwMode="auto">
          <a:xfrm>
            <a:off x="1600200" y="4876800"/>
            <a:ext cx="198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smtClean="0">
                <a:latin typeface="Arial" charset="0"/>
                <a:cs typeface="Arial" charset="0"/>
              </a:rPr>
              <a:t>Sling Net Link</a:t>
            </a:r>
            <a:endParaRPr lang="en-US" dirty="0">
              <a:latin typeface="Arial" charset="0"/>
              <a:cs typeface="Arial" charset="0"/>
            </a:endParaRPr>
          </a:p>
        </p:txBody>
      </p:sp>
      <p:sp>
        <p:nvSpPr>
          <p:cNvPr id="44036" name="TextBox 8"/>
          <p:cNvSpPr txBox="1">
            <a:spLocks noChangeArrowheads="1"/>
          </p:cNvSpPr>
          <p:nvPr/>
        </p:nvSpPr>
        <p:spPr bwMode="auto">
          <a:xfrm>
            <a:off x="6019800" y="4953000"/>
            <a:ext cx="2362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smtClean="0">
                <a:latin typeface="Arial" charset="0"/>
                <a:cs typeface="Arial" charset="0"/>
              </a:rPr>
              <a:t>Twist Net Climber</a:t>
            </a:r>
            <a:endParaRPr lang="en-US" dirty="0">
              <a:latin typeface="Arial" charset="0"/>
              <a:cs typeface="Arial" charset="0"/>
            </a:endParaRPr>
          </a:p>
        </p:txBody>
      </p:sp>
      <p:pic>
        <p:nvPicPr>
          <p:cNvPr id="4" name="Picture 3" descr="slingnetlink-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0"/>
            <a:ext cx="5054981"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twistnetclimb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457200"/>
            <a:ext cx="3581400" cy="4430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295400" y="5562600"/>
            <a:ext cx="6553200" cy="923330"/>
          </a:xfrm>
          <a:prstGeom prst="rect">
            <a:avLst/>
          </a:prstGeom>
          <a:no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rgbClr val="000000"/>
                </a:solidFill>
                <a:effectLst>
                  <a:outerShdw blurRad="50800" dist="38100" dir="5400000" algn="t" rotWithShape="0">
                    <a:prstClr val="black">
                      <a:alpha val="40000"/>
                    </a:prstClr>
                  </a:outerShdw>
                </a:effectLst>
                <a:latin typeface="Arial"/>
                <a:cs typeface="Arial"/>
              </a:rPr>
              <a:t>And more!</a:t>
            </a:r>
            <a:endParaRPr lang="en-US" sz="5400" b="1" cap="none" spc="0" dirty="0">
              <a:ln w="12700">
                <a:solidFill>
                  <a:schemeClr val="tx2">
                    <a:satMod val="155000"/>
                  </a:schemeClr>
                </a:solidFill>
                <a:prstDash val="solid"/>
              </a:ln>
              <a:solidFill>
                <a:srgbClr val="000000"/>
              </a:solidFill>
              <a:effectLst>
                <a:outerShdw blurRad="50800" dist="38100" dir="5400000" algn="t" rotWithShape="0">
                  <a:prstClr val="black">
                    <a:alpha val="40000"/>
                  </a:prstClr>
                </a:outerShdw>
              </a:effectLst>
              <a:latin typeface="Arial"/>
              <a:cs typeface="Arial"/>
            </a:endParaRPr>
          </a:p>
        </p:txBody>
      </p:sp>
    </p:spTree>
  </p:cSld>
  <p:clrMapOvr>
    <a:masterClrMapping/>
  </p:clrMapOvr>
  <p:transition xmlns:p14="http://schemas.microsoft.com/office/powerpoint/2010/main" spd="slow" advClick="0" advTm="5000">
    <p:wip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838200" y="16951"/>
            <a:ext cx="7467600" cy="838200"/>
          </a:xfrm>
        </p:spPr>
        <p:txBody>
          <a:bodyPr/>
          <a:lstStyle/>
          <a:p>
            <a:r>
              <a:rPr lang="en-US" dirty="0">
                <a:effectLst>
                  <a:outerShdw blurRad="50800" dist="38100" dir="2700000" algn="tl" rotWithShape="0">
                    <a:prstClr val="black">
                      <a:alpha val="40000"/>
                    </a:prstClr>
                  </a:outerShdw>
                </a:effectLst>
                <a:latin typeface="Calibri" charset="0"/>
              </a:rPr>
              <a:t>Color Options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57200" y="1066800"/>
            <a:ext cx="3693294" cy="2295525"/>
          </a:xfrm>
          <a:prstGeom prst="rect">
            <a:avLst/>
          </a:prstGeom>
          <a:ln>
            <a:noFill/>
          </a:ln>
          <a:effectLst>
            <a:outerShdw blurRad="190500" algn="tl" rotWithShape="0">
              <a:srgbClr val="000000">
                <a:alpha val="70000"/>
              </a:srgbClr>
            </a:outerShdw>
          </a:effectLst>
        </p:spPr>
      </p:pic>
      <p:sp>
        <p:nvSpPr>
          <p:cNvPr id="45059" name="TextBox 4"/>
          <p:cNvSpPr txBox="1">
            <a:spLocks noChangeArrowheads="1"/>
          </p:cNvSpPr>
          <p:nvPr/>
        </p:nvSpPr>
        <p:spPr bwMode="auto">
          <a:xfrm>
            <a:off x="533400" y="342900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Powder Coatings</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648200" y="1066800"/>
            <a:ext cx="3847249" cy="2295525"/>
          </a:xfrm>
          <a:prstGeom prst="rect">
            <a:avLst/>
          </a:prstGeom>
          <a:ln>
            <a:noFill/>
          </a:ln>
          <a:effectLst>
            <a:outerShdw blurRad="190500" algn="tl" rotWithShape="0">
              <a:srgbClr val="000000">
                <a:alpha val="70000"/>
              </a:srgbClr>
            </a:outerShdw>
          </a:effectLst>
        </p:spPr>
      </p:pic>
      <p:sp>
        <p:nvSpPr>
          <p:cNvPr id="45061" name="TextBox 6"/>
          <p:cNvSpPr txBox="1">
            <a:spLocks noChangeArrowheads="1"/>
          </p:cNvSpPr>
          <p:nvPr/>
        </p:nvSpPr>
        <p:spPr bwMode="auto">
          <a:xfrm>
            <a:off x="5029200" y="34290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err="1">
                <a:latin typeface="Arial" charset="0"/>
                <a:cs typeface="Arial" charset="0"/>
              </a:rPr>
              <a:t>Roto</a:t>
            </a:r>
            <a:r>
              <a:rPr lang="en-US" dirty="0">
                <a:latin typeface="Arial" charset="0"/>
                <a:cs typeface="Arial" charset="0"/>
              </a:rPr>
              <a:t>-molded Plastics</a:t>
            </a: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62000" y="4038600"/>
            <a:ext cx="3200400" cy="2136882"/>
          </a:xfrm>
          <a:prstGeom prst="rect">
            <a:avLst/>
          </a:prstGeom>
          <a:ln>
            <a:noFill/>
          </a:ln>
          <a:effectLst>
            <a:outerShdw blurRad="190500" algn="tl" rotWithShape="0">
              <a:srgbClr val="000000">
                <a:alpha val="70000"/>
              </a:srgbClr>
            </a:outerShdw>
          </a:effectLst>
        </p:spPr>
      </p:pic>
      <p:sp>
        <p:nvSpPr>
          <p:cNvPr id="45063" name="TextBox 8"/>
          <p:cNvSpPr txBox="1">
            <a:spLocks noChangeArrowheads="1"/>
          </p:cNvSpPr>
          <p:nvPr/>
        </p:nvSpPr>
        <p:spPr bwMode="auto">
          <a:xfrm>
            <a:off x="609600" y="617220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HDPE Sheet Plastics</a:t>
            </a:r>
          </a:p>
        </p:txBody>
      </p:sp>
      <p:pic>
        <p:nvPicPr>
          <p:cNvPr id="10" name="Picture 9"/>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648200" y="4038600"/>
            <a:ext cx="4114800" cy="2021806"/>
          </a:xfrm>
          <a:prstGeom prst="rect">
            <a:avLst/>
          </a:prstGeom>
          <a:ln>
            <a:noFill/>
          </a:ln>
          <a:effectLst>
            <a:outerShdw blurRad="190500" algn="tl" rotWithShape="0">
              <a:srgbClr val="000000">
                <a:alpha val="70000"/>
              </a:srgbClr>
            </a:outerShdw>
          </a:effectLst>
        </p:spPr>
      </p:pic>
      <p:sp>
        <p:nvSpPr>
          <p:cNvPr id="45065" name="TextBox 11"/>
          <p:cNvSpPr txBox="1">
            <a:spLocks noChangeArrowheads="1"/>
          </p:cNvSpPr>
          <p:nvPr/>
        </p:nvSpPr>
        <p:spPr bwMode="auto">
          <a:xfrm>
            <a:off x="5029200" y="6172200"/>
            <a:ext cx="331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Play-tuff™ Coatings for decks</a:t>
            </a:r>
          </a:p>
        </p:txBody>
      </p:sp>
    </p:spTree>
  </p:cSld>
  <p:clrMapOvr>
    <a:masterClrMapping/>
  </p:clrMapOvr>
  <p:transition xmlns:p14="http://schemas.microsoft.com/office/powerpoint/2010/main" spd="slow" advClick="0" advTm="6000">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62200" y="914400"/>
            <a:ext cx="3888705" cy="1300986"/>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00200" y="2971800"/>
            <a:ext cx="5343773" cy="76825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276600" y="4724400"/>
            <a:ext cx="2792503" cy="180975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324600" y="4724400"/>
            <a:ext cx="2578139" cy="1733550"/>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57200" y="4724400"/>
            <a:ext cx="2291193" cy="1766064"/>
          </a:xfrm>
          <a:prstGeom prst="rect">
            <a:avLst/>
          </a:prstGeom>
          <a:ln>
            <a:noFill/>
          </a:ln>
          <a:effectLst>
            <a:outerShdw blurRad="190500" algn="tl" rotWithShape="0">
              <a:srgbClr val="000000">
                <a:alpha val="70000"/>
              </a:srgbClr>
            </a:outerShdw>
          </a:effectLst>
        </p:spPr>
      </p:pic>
      <p:sp>
        <p:nvSpPr>
          <p:cNvPr id="46086" name="TextBox 8"/>
          <p:cNvSpPr txBox="1">
            <a:spLocks noChangeArrowheads="1"/>
          </p:cNvSpPr>
          <p:nvPr/>
        </p:nvSpPr>
        <p:spPr bwMode="auto">
          <a:xfrm>
            <a:off x="2590800" y="381000"/>
            <a:ext cx="3429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Play-cord™ Cable Connectors</a:t>
            </a:r>
          </a:p>
        </p:txBody>
      </p:sp>
      <p:sp>
        <p:nvSpPr>
          <p:cNvPr id="46087" name="TextBox 9"/>
          <p:cNvSpPr txBox="1">
            <a:spLocks noChangeArrowheads="1"/>
          </p:cNvSpPr>
          <p:nvPr/>
        </p:nvSpPr>
        <p:spPr bwMode="auto">
          <a:xfrm>
            <a:off x="2667000" y="2438400"/>
            <a:ext cx="3352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Shade Canopy Fabric</a:t>
            </a:r>
          </a:p>
        </p:txBody>
      </p:sp>
      <p:sp>
        <p:nvSpPr>
          <p:cNvPr id="46088" name="TextBox 10"/>
          <p:cNvSpPr txBox="1">
            <a:spLocks noChangeArrowheads="1"/>
          </p:cNvSpPr>
          <p:nvPr/>
        </p:nvSpPr>
        <p:spPr bwMode="auto">
          <a:xfrm>
            <a:off x="304800" y="4191000"/>
            <a:ext cx="2589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Vinyl Chain Coatings</a:t>
            </a:r>
          </a:p>
        </p:txBody>
      </p:sp>
      <p:sp>
        <p:nvSpPr>
          <p:cNvPr id="46089" name="TextBox 11"/>
          <p:cNvSpPr txBox="1">
            <a:spLocks noChangeArrowheads="1"/>
          </p:cNvSpPr>
          <p:nvPr/>
        </p:nvSpPr>
        <p:spPr bwMode="auto">
          <a:xfrm>
            <a:off x="3352800" y="4191000"/>
            <a:ext cx="2667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Thermoplastic Coatings</a:t>
            </a:r>
          </a:p>
        </p:txBody>
      </p:sp>
      <p:sp>
        <p:nvSpPr>
          <p:cNvPr id="46090" name="TextBox 12"/>
          <p:cNvSpPr txBox="1">
            <a:spLocks noChangeArrowheads="1"/>
          </p:cNvSpPr>
          <p:nvPr/>
        </p:nvSpPr>
        <p:spPr bwMode="auto">
          <a:xfrm>
            <a:off x="6400800" y="4191000"/>
            <a:ext cx="226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Swing Seats</a:t>
            </a:r>
          </a:p>
        </p:txBody>
      </p:sp>
    </p:spTree>
  </p:cSld>
  <p:clrMapOvr>
    <a:masterClrMapping/>
  </p:clrMapOvr>
  <mc:AlternateContent xmlns:mc="http://schemas.openxmlformats.org/markup-compatibility/2006">
    <mc:Choice xmlns:p14="http://schemas.microsoft.com/office/powerpoint/2010/main" Requires="p14">
      <p:transition spd="slow" p14:dur="1050" advClick="0" advTm="8000">
        <p:fade/>
      </p:transition>
    </mc:Choice>
    <mc:Fallback>
      <p:transition xmlns:p14="http://schemas.microsoft.com/office/powerpoint/2010/main" spd="slow" advClick="0" advTm="8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8"/>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6"/>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nodeType="afterEffect">
                                  <p:stCondLst>
                                    <p:cond delay="500"/>
                                  </p:stCondLst>
                                  <p:childTnLst>
                                    <p:set>
                                      <p:cBhvr>
                                        <p:cTn id="18" dur="1" fill="hold">
                                          <p:stCondLst>
                                            <p:cond delay="99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6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952500" y="48768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dirty="0">
                <a:latin typeface="Copperplate Gothic Bold" charset="0"/>
              </a:rPr>
              <a:t>Shade Structures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96875" y="1828800"/>
            <a:ext cx="8350250" cy="2116138"/>
          </a:xfrm>
        </p:spPr>
      </p:pic>
    </p:spTree>
  </p:cSld>
  <p:clrMapOvr>
    <a:masterClrMapping/>
  </p:clrMapOvr>
  <p:transition xmlns:p14="http://schemas.microsoft.com/office/powerpoint/2010/main" spd="med" advClick="0" advTm="4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3"/>
                                        </p:tgtEl>
                                        <p:attrNameLst>
                                          <p:attrName>style.visibility</p:attrName>
                                        </p:attrNameLst>
                                      </p:cBhvr>
                                      <p:to>
                                        <p:strVal val="visible"/>
                                      </p:to>
                                    </p:set>
                                  </p:childTnLst>
                                </p:cTn>
                              </p:par>
                            </p:childTnLst>
                          </p:cTn>
                        </p:par>
                        <p:par>
                          <p:cTn id="7" fill="hold" nodeType="afterGroup">
                            <p:stCondLst>
                              <p:cond delay="1000"/>
                            </p:stCondLst>
                            <p:childTnLst>
                              <p:par>
                                <p:cTn id="8" presetID="53" presetClass="entr" presetSubtype="16"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2438400"/>
            <a:ext cx="8382000" cy="4025900"/>
          </a:xfrm>
          <a:prstGeom prst="rect">
            <a:avLst/>
          </a:prstGeom>
          <a:noFill/>
        </p:spPr>
        <p:txBody>
          <a:bodyPr>
            <a:spAutoFit/>
          </a:bodyPr>
          <a:lstStyle/>
          <a:p>
            <a:pPr marL="285750" indent="-285750" fontAlgn="auto">
              <a:lnSpc>
                <a:spcPct val="110000"/>
              </a:lnSpc>
              <a:spcBef>
                <a:spcPts val="0"/>
              </a:spcBef>
              <a:spcAft>
                <a:spcPts val="0"/>
              </a:spcAft>
              <a:buFont typeface="Arial" pitchFamily="34" charset="0"/>
              <a:buChar char="•"/>
              <a:defRPr/>
            </a:pPr>
            <a:r>
              <a:rPr lang="en-US" sz="2400" b="1" dirty="0">
                <a:latin typeface="Arial" pitchFamily="34" charset="0"/>
                <a:ea typeface="+mn-ea"/>
                <a:cs typeface="Arial" pitchFamily="34" charset="0"/>
              </a:rPr>
              <a:t>Available in square, rectangular, hexagonal, sail and custom shapes </a:t>
            </a:r>
          </a:p>
          <a:p>
            <a:pPr marL="285750" indent="-285750" fontAlgn="auto">
              <a:lnSpc>
                <a:spcPct val="110000"/>
              </a:lnSpc>
              <a:spcBef>
                <a:spcPts val="0"/>
              </a:spcBef>
              <a:spcAft>
                <a:spcPts val="0"/>
              </a:spcAft>
              <a:buFont typeface="Arial" pitchFamily="34" charset="0"/>
              <a:buChar char="•"/>
              <a:defRPr/>
            </a:pPr>
            <a:r>
              <a:rPr lang="en-US" sz="2400" b="1" dirty="0">
                <a:latin typeface="Arial" pitchFamily="34" charset="0"/>
                <a:ea typeface="+mn-ea"/>
                <a:cs typeface="Arial" pitchFamily="34" charset="0"/>
              </a:rPr>
              <a:t>Heavy-duty Steel Frame</a:t>
            </a:r>
            <a:br>
              <a:rPr lang="en-US" sz="2400" b="1" dirty="0">
                <a:latin typeface="Arial" pitchFamily="34" charset="0"/>
                <a:ea typeface="+mn-ea"/>
                <a:cs typeface="Arial" pitchFamily="34" charset="0"/>
              </a:rPr>
            </a:br>
            <a:r>
              <a:rPr lang="en-US" sz="2400" b="1" dirty="0">
                <a:latin typeface="Arial" pitchFamily="34" charset="0"/>
                <a:ea typeface="+mn-ea"/>
                <a:cs typeface="Arial" pitchFamily="34" charset="0"/>
              </a:rPr>
              <a:t>* </a:t>
            </a:r>
            <a:r>
              <a:rPr lang="en-US" sz="2400" dirty="0">
                <a:latin typeface="Arial" pitchFamily="34" charset="0"/>
                <a:ea typeface="+mn-ea"/>
                <a:cs typeface="Arial" pitchFamily="34" charset="0"/>
              </a:rPr>
              <a:t>Engineered 150 m.p.h. hurricane code</a:t>
            </a:r>
            <a:br>
              <a:rPr lang="en-US" sz="2400" dirty="0">
                <a:latin typeface="Arial" pitchFamily="34" charset="0"/>
                <a:ea typeface="+mn-ea"/>
                <a:cs typeface="Arial" pitchFamily="34" charset="0"/>
              </a:rPr>
            </a:br>
            <a:r>
              <a:rPr lang="en-US" sz="2400" dirty="0">
                <a:latin typeface="Arial" pitchFamily="34" charset="0"/>
                <a:ea typeface="+mn-ea"/>
                <a:cs typeface="Arial" pitchFamily="34" charset="0"/>
              </a:rPr>
              <a:t>* Embedded in concrete or surface mounted</a:t>
            </a:r>
            <a:br>
              <a:rPr lang="en-US" sz="2400" dirty="0">
                <a:latin typeface="Arial" pitchFamily="34" charset="0"/>
                <a:ea typeface="+mn-ea"/>
                <a:cs typeface="Arial" pitchFamily="34" charset="0"/>
              </a:rPr>
            </a:br>
            <a:r>
              <a:rPr lang="en-US" sz="2400" dirty="0">
                <a:latin typeface="Arial" pitchFamily="34" charset="0"/>
                <a:ea typeface="+mn-ea"/>
                <a:cs typeface="Arial" pitchFamily="34" charset="0"/>
              </a:rPr>
              <a:t>* Powder-coated frames</a:t>
            </a:r>
            <a:br>
              <a:rPr lang="en-US" sz="2400" dirty="0">
                <a:latin typeface="Arial" pitchFamily="34" charset="0"/>
                <a:ea typeface="+mn-ea"/>
                <a:cs typeface="Arial" pitchFamily="34" charset="0"/>
              </a:rPr>
            </a:br>
            <a:r>
              <a:rPr lang="en-US" sz="2400" dirty="0">
                <a:latin typeface="Arial" pitchFamily="34" charset="0"/>
                <a:ea typeface="+mn-ea"/>
                <a:cs typeface="Arial" pitchFamily="34" charset="0"/>
              </a:rPr>
              <a:t>* 10 year warranty</a:t>
            </a:r>
            <a:br>
              <a:rPr lang="en-US" sz="2400" dirty="0">
                <a:latin typeface="Arial" pitchFamily="34" charset="0"/>
                <a:ea typeface="+mn-ea"/>
                <a:cs typeface="Arial" pitchFamily="34" charset="0"/>
              </a:rPr>
            </a:br>
            <a:r>
              <a:rPr lang="en-US" sz="2400" b="1" dirty="0">
                <a:latin typeface="Arial" pitchFamily="34" charset="0"/>
                <a:ea typeface="+mn-ea"/>
                <a:cs typeface="Arial" pitchFamily="34" charset="0"/>
              </a:rPr>
              <a:t>Patent pending Glide Elbow system allows for the shade fabric to be easily removed and stored</a:t>
            </a:r>
          </a:p>
          <a:p>
            <a:pPr fontAlgn="auto">
              <a:spcBef>
                <a:spcPts val="0"/>
              </a:spcBef>
              <a:spcAft>
                <a:spcPts val="0"/>
              </a:spcAft>
              <a:defRPr/>
            </a:pPr>
            <a:endParaRPr lang="en-US" dirty="0">
              <a:latin typeface="+mn-lt"/>
              <a:ea typeface="+mn-ea"/>
              <a:cs typeface="+mn-cs"/>
            </a:endParaRPr>
          </a:p>
        </p:txBody>
      </p:sp>
      <p:pic>
        <p:nvPicPr>
          <p:cNvPr id="48130"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381000"/>
            <a:ext cx="6624241" cy="1678461"/>
          </a:xfr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l="803"/>
          <a:stretch/>
        </p:blipFill>
        <p:spPr>
          <a:xfrm>
            <a:off x="381000" y="762000"/>
            <a:ext cx="8239125" cy="2854227"/>
          </a:xfrm>
          <a:prstGeom prst="rect">
            <a:avLst/>
          </a:prstGeom>
          <a:ln>
            <a:noFill/>
          </a:ln>
          <a:effectLst>
            <a:softEdge rad="112500"/>
          </a:effectLst>
        </p:spPr>
      </p:pic>
      <p:sp>
        <p:nvSpPr>
          <p:cNvPr id="49154" name="Title 1"/>
          <p:cNvSpPr>
            <a:spLocks noGrp="1"/>
          </p:cNvSpPr>
          <p:nvPr>
            <p:ph type="title"/>
          </p:nvPr>
        </p:nvSpPr>
        <p:spPr>
          <a:xfrm>
            <a:off x="457200" y="0"/>
            <a:ext cx="8229600" cy="762000"/>
          </a:xfrm>
        </p:spPr>
        <p:txBody>
          <a:bodyPr>
            <a:scene3d>
              <a:camera prst="perspectiveFront"/>
              <a:lightRig rig="threePt" dir="t"/>
            </a:scene3d>
          </a:bodyPr>
          <a:lstStyle/>
          <a:p>
            <a:r>
              <a:rPr lang="en-US" dirty="0">
                <a:latin typeface="Arial" charset="0"/>
                <a:cs typeface="Arial" charset="0"/>
              </a:rPr>
              <a:t>Glide Elbow Technology</a:t>
            </a:r>
          </a:p>
        </p:txBody>
      </p:sp>
      <p:sp>
        <p:nvSpPr>
          <p:cNvPr id="49155" name="TextBox 4"/>
          <p:cNvSpPr txBox="1">
            <a:spLocks noChangeArrowheads="1"/>
          </p:cNvSpPr>
          <p:nvPr/>
        </p:nvSpPr>
        <p:spPr bwMode="auto">
          <a:xfrm>
            <a:off x="685800" y="5562600"/>
            <a:ext cx="769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400" b="1" i="1" dirty="0">
                <a:latin typeface="Arial" charset="0"/>
                <a:cs typeface="Arial" charset="0"/>
              </a:rPr>
              <a:t>Helps to protect shade fabric as well as allow for easy removal of the fabric in case of a storm or winter storage</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895600" y="3581400"/>
            <a:ext cx="3164681" cy="2088715"/>
          </a:xfrm>
          <a:prstGeom prst="rect">
            <a:avLst/>
          </a:prstGeom>
          <a:ln>
            <a:noFill/>
          </a:ln>
          <a:effectLst>
            <a:softEdge rad="112500"/>
          </a:effectLst>
        </p:spPr>
      </p:pic>
    </p:spTree>
  </p:cSld>
  <p:clrMapOvr>
    <a:masterClrMapping/>
  </p:clrMapOvr>
  <p:transition xmlns:p14="http://schemas.microsoft.com/office/powerpoint/2010/main" spd="slow" advClick="0" advTm="9000">
    <p:wip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33400" y="48006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b="1" dirty="0">
                <a:latin typeface="Copperplate Gothic Bold" charset="0"/>
              </a:rPr>
              <a:t>Shelters, Gazebos &amp; Pergolas</a:t>
            </a:r>
          </a:p>
        </p:txBody>
      </p:sp>
      <p:pic>
        <p:nvPicPr>
          <p:cNvPr id="6146" name="Picture 4" descr="logo2474800_lg.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2931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xmlns:p14="http://schemas.microsoft.com/office/powerpoint/2010/main" spd="med" advClick="0" advTm="4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191000" y="457200"/>
            <a:ext cx="5257800" cy="1143000"/>
          </a:xfrm>
        </p:spPr>
        <p:txBody>
          <a:bodyPr>
            <a:scene3d>
              <a:camera prst="perspectiveFront"/>
              <a:lightRig rig="threePt" dir="t"/>
            </a:scene3d>
          </a:bodyPr>
          <a:lstStyle/>
          <a:p>
            <a:r>
              <a:rPr lang="en-US" sz="5400" dirty="0">
                <a:latin typeface="Calibri" charset="0"/>
              </a:rPr>
              <a:t>Shade Styles</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381000" y="457200"/>
            <a:ext cx="4267200" cy="3048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0179" name="TextBox 3"/>
          <p:cNvSpPr txBox="1">
            <a:spLocks noChangeArrowheads="1"/>
          </p:cNvSpPr>
          <p:nvPr/>
        </p:nvSpPr>
        <p:spPr bwMode="auto">
          <a:xfrm>
            <a:off x="5410200" y="2590800"/>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400" i="1" dirty="0">
                <a:latin typeface="Arial" charset="0"/>
                <a:cs typeface="Arial" charset="0"/>
              </a:rPr>
              <a:t>Square </a:t>
            </a:r>
            <a:r>
              <a:rPr lang="en-US" sz="2400" i="1" dirty="0" smtClean="0">
                <a:latin typeface="Arial" charset="0"/>
                <a:cs typeface="Arial" charset="0"/>
              </a:rPr>
              <a:t>Shades</a:t>
            </a:r>
            <a:endParaRPr lang="en-US" sz="2400" i="1" dirty="0">
              <a:latin typeface="Arial" charset="0"/>
              <a:cs typeface="Arial"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53000" y="3733800"/>
            <a:ext cx="3901423" cy="27865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81000" y="3733800"/>
            <a:ext cx="4294813" cy="2794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953000" y="2133600"/>
            <a:ext cx="3886200" cy="1371600"/>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800" advClick="0" advTm="8000">
        <p:wipe/>
      </p:transition>
    </mc:Choice>
    <mc:Fallback>
      <p:transition xmlns:p14="http://schemas.microsoft.com/office/powerpoint/2010/main" spd="slow" advClick="0" advTm="8000">
        <p:wip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457200" y="-76200"/>
            <a:ext cx="8229600" cy="1143000"/>
          </a:xfrm>
        </p:spPr>
        <p:txBody>
          <a:bodyPr/>
          <a:lstStyle/>
          <a:p>
            <a:r>
              <a:rPr lang="en-US" sz="2400" i="1" dirty="0">
                <a:latin typeface="Arial" charset="0"/>
                <a:cs typeface="Arial" charset="0"/>
              </a:rPr>
              <a:t>Rectangular </a:t>
            </a:r>
            <a:r>
              <a:rPr lang="en-US" sz="2400" i="1" dirty="0" smtClean="0">
                <a:latin typeface="Arial" charset="0"/>
                <a:cs typeface="Arial" charset="0"/>
              </a:rPr>
              <a:t>Shades</a:t>
            </a:r>
            <a:endParaRPr lang="en-US" sz="2400" i="1" dirty="0">
              <a:latin typeface="Arial" charset="0"/>
              <a:cs typeface="Arial" charset="0"/>
            </a:endParaRP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990600" y="914400"/>
            <a:ext cx="7162800" cy="2924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4038600"/>
            <a:ext cx="3698875" cy="264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00600" y="4038600"/>
            <a:ext cx="3886200" cy="264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advClick="0" advTm="9000">
        <p:fade/>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5562600" y="1524000"/>
            <a:ext cx="3810000" cy="1219200"/>
          </a:xfrm>
        </p:spPr>
        <p:txBody>
          <a:bodyPr/>
          <a:lstStyle/>
          <a:p>
            <a:r>
              <a:rPr lang="en-US" sz="2800" i="1" dirty="0" smtClean="0">
                <a:latin typeface="Arial" charset="0"/>
                <a:cs typeface="Arial" charset="0"/>
              </a:rPr>
              <a:t>Hexagonal</a:t>
            </a:r>
            <a:br>
              <a:rPr lang="en-US" sz="2800" i="1" dirty="0" smtClean="0">
                <a:latin typeface="Arial" charset="0"/>
                <a:cs typeface="Arial" charset="0"/>
              </a:rPr>
            </a:br>
            <a:r>
              <a:rPr lang="en-US" sz="2800" i="1" dirty="0" smtClean="0">
                <a:latin typeface="Arial" charset="0"/>
                <a:cs typeface="Arial" charset="0"/>
              </a:rPr>
              <a:t> Shades</a:t>
            </a:r>
            <a:endParaRPr lang="en-US" sz="2800" i="1" dirty="0">
              <a:latin typeface="Arial" charset="0"/>
              <a:cs typeface="Arial" charset="0"/>
            </a:endParaRP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457200" y="3733800"/>
            <a:ext cx="4067175" cy="2906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733800"/>
            <a:ext cx="41656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1000" y="685800"/>
            <a:ext cx="5257800" cy="2873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851474" y="685800"/>
            <a:ext cx="3140126" cy="2895600"/>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800" advClick="0" advTm="9000">
        <p:split orient="vert"/>
      </p:transition>
    </mc:Choice>
    <mc:Fallback>
      <p:transition xmlns:p14="http://schemas.microsoft.com/office/powerpoint/2010/main" spd="slow" advClick="0" advTm="9000">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457200" y="381000"/>
            <a:ext cx="8229600" cy="1143000"/>
          </a:xfrm>
        </p:spPr>
        <p:txBody>
          <a:bodyPr/>
          <a:lstStyle/>
          <a:p>
            <a:r>
              <a:rPr lang="en-US" sz="2800" i="1" dirty="0">
                <a:latin typeface="Arial" charset="0"/>
                <a:cs typeface="Arial" charset="0"/>
              </a:rPr>
              <a:t>Umbrella </a:t>
            </a:r>
            <a:r>
              <a:rPr lang="en-US" sz="2800" i="1" dirty="0" smtClean="0">
                <a:latin typeface="Arial" charset="0"/>
                <a:cs typeface="Arial" charset="0"/>
              </a:rPr>
              <a:t>Shades</a:t>
            </a:r>
            <a:endParaRPr lang="en-US" sz="2800" i="1" dirty="0">
              <a:latin typeface="Arial" charset="0"/>
              <a:cs typeface="Arial" charset="0"/>
            </a:endParaRP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17641" y="1905000"/>
            <a:ext cx="2971800" cy="2286000"/>
          </a:xfr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0" y="1905000"/>
            <a:ext cx="299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135529" y="1905000"/>
            <a:ext cx="299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8912" y="4267200"/>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048000" y="4267200"/>
            <a:ext cx="299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146800" y="4267200"/>
            <a:ext cx="299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0" y="1905000"/>
            <a:ext cx="9144000" cy="0"/>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0" y="6553200"/>
            <a:ext cx="9144000" cy="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50" advClick="0" advTm="9000">
        <p:fade/>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3886200"/>
            <a:ext cx="4567238" cy="273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4275" name="TextBox 1"/>
          <p:cNvSpPr txBox="1">
            <a:spLocks noChangeArrowheads="1"/>
          </p:cNvSpPr>
          <p:nvPr/>
        </p:nvSpPr>
        <p:spPr bwMode="auto">
          <a:xfrm>
            <a:off x="2971800" y="47033"/>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800" i="1" dirty="0" smtClean="0">
                <a:latin typeface="Arial" charset="0"/>
                <a:cs typeface="Arial" charset="0"/>
              </a:rPr>
              <a:t>Cantilever Shades </a:t>
            </a:r>
            <a:endParaRPr lang="en-US" sz="2800" i="1" dirty="0">
              <a:latin typeface="Arial" charset="0"/>
              <a:cs typeface="Arial"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86400" y="3581400"/>
            <a:ext cx="3124200" cy="3119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838200"/>
            <a:ext cx="3771900" cy="28306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IMG_2787.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800600" y="838200"/>
            <a:ext cx="3810000" cy="2543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800" advClick="0" advTm="7000">
        <p:wipe/>
      </p:transition>
    </mc:Choice>
    <mc:Fallback>
      <p:transition xmlns:p14="http://schemas.microsoft.com/office/powerpoint/2010/main" spd="slow" advClick="0" advTm="7000">
        <p:wip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76600"/>
            <a:ext cx="4800600" cy="1143000"/>
          </a:xfrm>
        </p:spPr>
        <p:txBody>
          <a:bodyPr/>
          <a:lstStyle/>
          <a:p>
            <a:r>
              <a:rPr lang="en-US" sz="3200" i="1" dirty="0" smtClean="0">
                <a:latin typeface="Arial"/>
                <a:cs typeface="Arial"/>
              </a:rPr>
              <a:t>Sail Shades </a:t>
            </a:r>
            <a:endParaRPr lang="en-US" sz="3200" i="1" dirty="0">
              <a:latin typeface="Arial"/>
              <a:cs typeface="Arial"/>
            </a:endParaRP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bwMode="auto">
          <a:xfrm>
            <a:off x="381000" y="304800"/>
            <a:ext cx="429521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3505200"/>
            <a:ext cx="4762179" cy="3161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SC061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304800"/>
            <a:ext cx="381000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04800" y="2895600"/>
            <a:ext cx="3657600" cy="3733800"/>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800600"/>
            <a:ext cx="3158219" cy="165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76868479"/>
      </p:ext>
    </p:extLst>
  </p:cSld>
  <p:clrMapOvr>
    <a:masterClrMapping/>
  </p:clrMapOvr>
  <mc:AlternateContent xmlns:mc="http://schemas.openxmlformats.org/markup-compatibility/2006">
    <mc:Choice xmlns:p14="http://schemas.microsoft.com/office/powerpoint/2010/main" Requires="p14">
      <p:transition spd="slow" p14:dur="800" advTm="6000">
        <p:fade/>
      </p:transition>
    </mc:Choice>
    <mc:Fallback>
      <p:transition xmlns:p14="http://schemas.microsoft.com/office/powerpoint/2010/main" spd="slow" advTm="6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76200"/>
            <a:ext cx="8229600" cy="1143000"/>
          </a:xfrm>
        </p:spPr>
        <p:txBody>
          <a:bodyPr>
            <a:scene3d>
              <a:camera prst="perspectiveFront"/>
              <a:lightRig rig="threePt" dir="t"/>
            </a:scene3d>
          </a:bodyPr>
          <a:lstStyle/>
          <a:p>
            <a:r>
              <a:rPr lang="en-US" dirty="0">
                <a:latin typeface="Arial" charset="0"/>
                <a:cs typeface="Arial" charset="0"/>
              </a:rPr>
              <a:t>Color Options</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1924050"/>
            <a:ext cx="4514850" cy="3867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1676400"/>
            <a:ext cx="2387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5"/>
          <p:cNvSpPr txBox="1">
            <a:spLocks noChangeArrowheads="1"/>
          </p:cNvSpPr>
          <p:nvPr/>
        </p:nvSpPr>
        <p:spPr bwMode="auto">
          <a:xfrm>
            <a:off x="609600" y="1524000"/>
            <a:ext cx="4514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Bernard MT Condensed" charset="0"/>
              </a:rPr>
              <a:t>Fabric Colors</a:t>
            </a:r>
          </a:p>
        </p:txBody>
      </p:sp>
      <p:sp>
        <p:nvSpPr>
          <p:cNvPr id="55301" name="TextBox 8"/>
          <p:cNvSpPr txBox="1">
            <a:spLocks noChangeArrowheads="1"/>
          </p:cNvSpPr>
          <p:nvPr/>
        </p:nvSpPr>
        <p:spPr bwMode="auto">
          <a:xfrm>
            <a:off x="6350000" y="1295400"/>
            <a:ext cx="238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Bernard MT Condensed" charset="0"/>
              </a:rPr>
              <a:t>Frame Colors</a:t>
            </a:r>
          </a:p>
        </p:txBody>
      </p:sp>
      <p:sp>
        <p:nvSpPr>
          <p:cNvPr id="2" name="TextBox 1"/>
          <p:cNvSpPr txBox="1"/>
          <p:nvPr/>
        </p:nvSpPr>
        <p:spPr>
          <a:xfrm>
            <a:off x="914400" y="5867400"/>
            <a:ext cx="3845637" cy="369332"/>
          </a:xfrm>
          <a:prstGeom prst="rect">
            <a:avLst/>
          </a:prstGeom>
          <a:noFill/>
        </p:spPr>
        <p:txBody>
          <a:bodyPr wrap="none" rtlCol="0">
            <a:spAutoFit/>
          </a:bodyPr>
          <a:lstStyle/>
          <a:p>
            <a:r>
              <a:rPr lang="en-US" i="1" dirty="0" smtClean="0"/>
              <a:t>More color options like silver and gray! </a:t>
            </a:r>
            <a:endParaRPr lang="en-US" i="1" dirty="0"/>
          </a:p>
        </p:txBody>
      </p:sp>
    </p:spTree>
  </p:cSld>
  <p:clrMapOvr>
    <a:masterClrMapping/>
  </p:clrMapOvr>
  <mc:AlternateContent xmlns:mc="http://schemas.openxmlformats.org/markup-compatibility/2006">
    <mc:Choice xmlns:p14="http://schemas.microsoft.com/office/powerpoint/2010/main" Requires="p14">
      <p:transition spd="slow" p14:dur="800" advClick="0" advTm="6000">
        <p:split orient="vert"/>
      </p:transition>
    </mc:Choice>
    <mc:Fallback>
      <p:transition xmlns:p14="http://schemas.microsoft.com/office/powerpoint/2010/main" spd="slow" advClick="0" advTm="6000">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4800" y="1524000"/>
            <a:ext cx="8534400" cy="3722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Click="0" advTm="3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ISTA Simcoe S1HBI6-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4800600"/>
            <a:ext cx="2841947"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6" name="Picture 12" descr="6ft (1.83M) Park bench with steel frame and ipe hardw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724400"/>
            <a:ext cx="2263775"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034" name="Picture 10" descr="6ft (1.83M) Backless park bench with steel frame and laser cut pattern, &quot;U&quot; Fr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724400"/>
            <a:ext cx="2809875"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 name="Picture 1" descr="VISTA Moraine MHT6.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943600" y="2743200"/>
            <a:ext cx="2819400" cy="1581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VISTA Michigan M2HD4-S.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505200" y="2667000"/>
            <a:ext cx="2133600" cy="1745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2" name="Picture 8" descr="6ft (1.83M) Park bench with steel frame and Ipe hardwoo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971800"/>
            <a:ext cx="2677608"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 name="Picture 2" descr="VISTA Moraine MHBT6.jpg"/>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943600" y="990600"/>
            <a:ext cx="2804765" cy="1535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6ft (1.83M) Park bench with cast aluminum frame and wide steel slat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990600"/>
            <a:ext cx="2263935" cy="1554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descr="6ft Superior Park Bench with IPE Hardwood"/>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457200" y="1143000"/>
            <a:ext cx="2750672"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7345" name="Title 1"/>
          <p:cNvSpPr>
            <a:spLocks noGrp="1"/>
          </p:cNvSpPr>
          <p:nvPr>
            <p:ph type="title"/>
          </p:nvPr>
        </p:nvSpPr>
        <p:spPr>
          <a:xfrm>
            <a:off x="1676400" y="-120935"/>
            <a:ext cx="6019800" cy="1143000"/>
          </a:xfrm>
        </p:spPr>
        <p:txBody>
          <a:bodyPr>
            <a:scene3d>
              <a:camera prst="perspectiveFront"/>
              <a:lightRig rig="threePt" dir="t"/>
            </a:scene3d>
          </a:bodyPr>
          <a:lstStyle/>
          <a:p>
            <a:r>
              <a:rPr lang="en-US" sz="4800" dirty="0">
                <a:latin typeface="Arial" charset="0"/>
                <a:cs typeface="Arial" charset="0"/>
              </a:rPr>
              <a:t>Benches</a:t>
            </a:r>
            <a:endParaRPr lang="en-US" sz="6000" dirty="0">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xmlns:p14="http://schemas.microsoft.com/office/powerpoint/2010/main" spd="med" advClick="0" advTm="5000">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609600" y="3175"/>
            <a:ext cx="8229600" cy="1143000"/>
          </a:xfrm>
        </p:spPr>
        <p:txBody>
          <a:bodyPr/>
          <a:lstStyle/>
          <a:p>
            <a:r>
              <a:rPr lang="en-US" sz="5400">
                <a:latin typeface="Arial" charset="0"/>
                <a:cs typeface="Arial" charset="0"/>
              </a:rPr>
              <a:t>Trash Receptacles </a:t>
            </a:r>
          </a:p>
        </p:txBody>
      </p:sp>
      <p:pic>
        <p:nvPicPr>
          <p:cNvPr id="4" name="Picture 2" descr="34G (128.7 L) Moraine Series Litter Receptacle with ipe hardw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191000"/>
            <a:ext cx="1698625"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524000"/>
            <a:ext cx="1524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524000"/>
            <a:ext cx="1341438"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191000"/>
            <a:ext cx="1881188"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4191000"/>
            <a:ext cx="1881188"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VISTA TC001.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1524000"/>
            <a:ext cx="1808480" cy="2286000"/>
          </a:xfrm>
          <a:prstGeom prst="rect">
            <a:avLst/>
          </a:prstGeom>
        </p:spPr>
      </p:pic>
    </p:spTree>
  </p:cSld>
  <p:clrMapOvr>
    <a:masterClrMapping/>
  </p:clrMapOvr>
  <p:transition xmlns:p14="http://schemas.microsoft.com/office/powerpoint/2010/main" spd="slow" advClick="0" advTm="5000">
    <p:wip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Box 4"/>
          <p:cNvSpPr txBox="1">
            <a:spLocks noChangeArrowheads="1"/>
          </p:cNvSpPr>
          <p:nvPr/>
        </p:nvSpPr>
        <p:spPr bwMode="auto">
          <a:xfrm>
            <a:off x="228600" y="2133600"/>
            <a:ext cx="87630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ts val="600"/>
              </a:spcBef>
              <a:spcAft>
                <a:spcPts val="2400"/>
              </a:spcAft>
            </a:pPr>
            <a:r>
              <a:rPr lang="en-US" sz="2800" b="1" dirty="0">
                <a:latin typeface="Arial" charset="0"/>
                <a:cs typeface="Arial" charset="0"/>
              </a:rPr>
              <a:t>Specializes in the manufacturing of shelters, gazebos, pergolas and other park structures</a:t>
            </a:r>
          </a:p>
          <a:p>
            <a:pPr algn="ctr">
              <a:spcBef>
                <a:spcPts val="600"/>
              </a:spcBef>
              <a:spcAft>
                <a:spcPts val="2400"/>
              </a:spcAft>
            </a:pPr>
            <a:r>
              <a:rPr lang="en-US" sz="2800" b="1" dirty="0" err="1">
                <a:latin typeface="Arial" charset="0"/>
                <a:cs typeface="Arial" charset="0"/>
              </a:rPr>
              <a:t>Coverworx</a:t>
            </a:r>
            <a:r>
              <a:rPr lang="en-US" sz="2800" b="1" dirty="0">
                <a:latin typeface="Arial" charset="0"/>
                <a:cs typeface="Arial" charset="0"/>
              </a:rPr>
              <a:t> offers a complete line of standard models and sizes, as well as, customization options </a:t>
            </a:r>
          </a:p>
          <a:p>
            <a:pPr algn="ctr">
              <a:spcBef>
                <a:spcPts val="600"/>
              </a:spcBef>
              <a:spcAft>
                <a:spcPts val="2400"/>
              </a:spcAft>
            </a:pPr>
            <a:r>
              <a:rPr lang="en-US" sz="2800" b="1" dirty="0">
                <a:latin typeface="Arial" charset="0"/>
                <a:cs typeface="Arial" charset="0"/>
              </a:rPr>
              <a:t>6-stage process that includes an epoxy TGIC powder coating zinc rich primer</a:t>
            </a:r>
          </a:p>
        </p:txBody>
      </p:sp>
      <p:pic>
        <p:nvPicPr>
          <p:cNvPr id="7170" name="Picture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99413" y="5715000"/>
            <a:ext cx="915987"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2474800_lg.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2400"/>
            <a:ext cx="4876800" cy="174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533400" y="0"/>
            <a:ext cx="8229600" cy="914400"/>
          </a:xfrm>
        </p:spPr>
        <p:txBody>
          <a:bodyPr>
            <a:scene3d>
              <a:camera prst="perspectiveFront"/>
              <a:lightRig rig="threePt" dir="t"/>
            </a:scene3d>
          </a:bodyPr>
          <a:lstStyle/>
          <a:p>
            <a:r>
              <a:rPr lang="en-US" sz="4800" dirty="0">
                <a:latin typeface="Calibri" charset="0"/>
              </a:rPr>
              <a:t>Tables</a:t>
            </a:r>
            <a:endParaRPr lang="en-US" sz="5400" dirty="0">
              <a:latin typeface="Calibri"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19200"/>
            <a:ext cx="2714625"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895600"/>
            <a:ext cx="2652713" cy="1363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895600"/>
            <a:ext cx="2396520" cy="1247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2895600"/>
            <a:ext cx="3081323" cy="1350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572000"/>
            <a:ext cx="3753463"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descr="VISTA PC012.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1219200"/>
            <a:ext cx="2658817"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VISTA PT002I.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1219200"/>
            <a:ext cx="2667000" cy="133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VISTA PT007-G.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19600" y="4648200"/>
            <a:ext cx="4495800" cy="1991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xmlns:p14="http://schemas.microsoft.com/office/powerpoint/2010/main" spd="slow" advClick="0" advTm="5000">
    <p:wip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533400" y="0"/>
            <a:ext cx="8229600" cy="1143000"/>
          </a:xfrm>
        </p:spPr>
        <p:txBody>
          <a:bodyPr>
            <a:scene3d>
              <a:camera prst="perspectiveFront"/>
              <a:lightRig rig="threePt" dir="t"/>
            </a:scene3d>
          </a:bodyPr>
          <a:lstStyle/>
          <a:p>
            <a:r>
              <a:rPr lang="en-US" dirty="0">
                <a:latin typeface="Arial"/>
                <a:cs typeface="Arial"/>
              </a:rPr>
              <a:t>Bike Racks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447800"/>
            <a:ext cx="2264228"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81400"/>
            <a:ext cx="1219200" cy="2948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447800"/>
            <a:ext cx="1897156" cy="1984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descr="VISTA BR003.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447800"/>
            <a:ext cx="4038600" cy="2839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VISTA BR105-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3581400"/>
            <a:ext cx="2580979" cy="2962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VISTA BR115-S.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4572000"/>
            <a:ext cx="4415855"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xmlns:p14="http://schemas.microsoft.com/office/powerpoint/2010/main" spd="slow" advClick="0" advTm="5000">
    <p:wip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57200" y="304800"/>
            <a:ext cx="8229600" cy="1143000"/>
          </a:xfrm>
        </p:spPr>
        <p:txBody>
          <a:bodyPr>
            <a:scene3d>
              <a:camera prst="perspectiveFront"/>
              <a:lightRig rig="threePt" dir="t"/>
            </a:scene3d>
          </a:bodyPr>
          <a:lstStyle/>
          <a:p>
            <a:r>
              <a:rPr lang="en-US" dirty="0">
                <a:latin typeface="Arial"/>
                <a:cs typeface="Arial"/>
              </a:rPr>
              <a:t>Bollards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286000"/>
            <a:ext cx="544513"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1203325"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2286000"/>
            <a:ext cx="614362"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286000"/>
            <a:ext cx="1146175"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5000">
    <p:wip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457200" y="-152400"/>
            <a:ext cx="8229600" cy="1143000"/>
          </a:xfrm>
        </p:spPr>
        <p:txBody>
          <a:bodyPr>
            <a:scene3d>
              <a:camera prst="perspectiveFront"/>
              <a:lightRig rig="threePt" dir="t"/>
            </a:scene3d>
          </a:bodyPr>
          <a:lstStyle/>
          <a:p>
            <a:r>
              <a:rPr lang="en-US" sz="4000" dirty="0">
                <a:latin typeface="Arial"/>
                <a:cs typeface="Arial"/>
              </a:rPr>
              <a:t>Recycling Containers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886200"/>
            <a:ext cx="3276600" cy="27967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00600" y="990600"/>
            <a:ext cx="3048000" cy="26100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VISTA RU004.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71600"/>
            <a:ext cx="3832352" cy="5257800"/>
          </a:xfrm>
          <a:prstGeom prst="rect">
            <a:avLst/>
          </a:prstGeom>
          <a:ln>
            <a:noFill/>
          </a:ln>
          <a:effectLst>
            <a:softEdge rad="112500"/>
          </a:effectLst>
        </p:spPr>
      </p:pic>
    </p:spTree>
  </p:cSld>
  <p:clrMapOvr>
    <a:masterClrMapping/>
  </p:clrMapOvr>
  <p:transition xmlns:p14="http://schemas.microsoft.com/office/powerpoint/2010/main" spd="slow" advClick="0" advTm="5000">
    <p:wip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533400" y="533400"/>
            <a:ext cx="8229600" cy="1143000"/>
          </a:xfrm>
        </p:spPr>
        <p:txBody>
          <a:bodyPr>
            <a:scene3d>
              <a:camera prst="perspectiveFront"/>
              <a:lightRig rig="threePt" dir="t"/>
            </a:scene3d>
          </a:bodyPr>
          <a:lstStyle/>
          <a:p>
            <a:r>
              <a:rPr lang="en-US" sz="5400" dirty="0">
                <a:latin typeface="Arial"/>
                <a:cs typeface="Arial"/>
              </a:rPr>
              <a:t>Color Options</a:t>
            </a:r>
          </a:p>
        </p:txBody>
      </p:sp>
      <p:sp>
        <p:nvSpPr>
          <p:cNvPr id="63490" name="TextBox 14"/>
          <p:cNvSpPr txBox="1">
            <a:spLocks noChangeArrowheads="1"/>
          </p:cNvSpPr>
          <p:nvPr/>
        </p:nvSpPr>
        <p:spPr bwMode="auto">
          <a:xfrm>
            <a:off x="609600" y="2438400"/>
            <a:ext cx="396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Thermoplastic Colors</a:t>
            </a:r>
          </a:p>
        </p:txBody>
      </p:sp>
      <p:grpSp>
        <p:nvGrpSpPr>
          <p:cNvPr id="30" name="Group 29"/>
          <p:cNvGrpSpPr>
            <a:grpSpLocks/>
          </p:cNvGrpSpPr>
          <p:nvPr/>
        </p:nvGrpSpPr>
        <p:grpSpPr bwMode="auto">
          <a:xfrm>
            <a:off x="533400" y="2895600"/>
            <a:ext cx="3659188" cy="2566987"/>
            <a:chOff x="2667000" y="1569249"/>
            <a:chExt cx="3779336" cy="2827155"/>
          </a:xfrm>
        </p:grpSpPr>
        <p:grpSp>
          <p:nvGrpSpPr>
            <p:cNvPr id="63500" name="Group 26"/>
            <p:cNvGrpSpPr>
              <a:grpSpLocks/>
            </p:cNvGrpSpPr>
            <p:nvPr/>
          </p:nvGrpSpPr>
          <p:grpSpPr bwMode="auto">
            <a:xfrm>
              <a:off x="2667000" y="1569249"/>
              <a:ext cx="3779336" cy="2827155"/>
              <a:chOff x="2067623" y="1921800"/>
              <a:chExt cx="3779336" cy="2827155"/>
            </a:xfrm>
          </p:grpSpPr>
          <p:pic>
            <p:nvPicPr>
              <p:cNvPr id="63503"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09782" y="1921800"/>
                <a:ext cx="1079810" cy="154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4"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071425" y="1921800"/>
                <a:ext cx="1349763" cy="128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067623" y="3199778"/>
                <a:ext cx="1349763" cy="128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1425" y="4488901"/>
                <a:ext cx="1349763" cy="26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7" name="Picture 7"/>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417386" y="3459832"/>
                <a:ext cx="1079810" cy="128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8" name="Picture 8"/>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497196" y="3716170"/>
                <a:ext cx="1349763" cy="103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9" name="Picture 9"/>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481988" y="2438192"/>
                <a:ext cx="1349763" cy="128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0"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57662" y="2341601"/>
                <a:ext cx="628663" cy="21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Rectangle 27"/>
            <p:cNvSpPr/>
            <p:nvPr/>
          </p:nvSpPr>
          <p:spPr>
            <a:xfrm>
              <a:off x="5088727" y="1569249"/>
              <a:ext cx="1311700" cy="412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5334670" y="1988864"/>
              <a:ext cx="1096909" cy="10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grpSp>
      <p:grpSp>
        <p:nvGrpSpPr>
          <p:cNvPr id="18" name="Group 17"/>
          <p:cNvGrpSpPr>
            <a:grpSpLocks/>
          </p:cNvGrpSpPr>
          <p:nvPr/>
        </p:nvGrpSpPr>
        <p:grpSpPr bwMode="auto">
          <a:xfrm>
            <a:off x="4648200" y="2819400"/>
            <a:ext cx="4114800" cy="1981200"/>
            <a:chOff x="685800" y="3552825"/>
            <a:chExt cx="5943600" cy="3248025"/>
          </a:xfrm>
        </p:grpSpPr>
        <p:pic>
          <p:nvPicPr>
            <p:cNvPr id="63494"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410200"/>
              <a:ext cx="35528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3552825"/>
              <a:ext cx="5038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1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37914" y="5410200"/>
              <a:ext cx="6191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61807" y="5396788"/>
              <a:ext cx="6191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1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695950" y="3552825"/>
              <a:ext cx="9334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465733" y="5396788"/>
              <a:ext cx="5810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3" name="TextBox 18"/>
          <p:cNvSpPr txBox="1">
            <a:spLocks noChangeArrowheads="1"/>
          </p:cNvSpPr>
          <p:nvPr/>
        </p:nvSpPr>
        <p:spPr bwMode="auto">
          <a:xfrm>
            <a:off x="4267200" y="2438400"/>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Standard Powder Coating Colors</a:t>
            </a:r>
          </a:p>
        </p:txBody>
      </p:sp>
    </p:spTree>
  </p:cSld>
  <p:clrMapOvr>
    <a:masterClrMapping/>
  </p:clrMapOvr>
  <p:transition xmlns:p14="http://schemas.microsoft.com/office/powerpoint/2010/main" spd="slow" advClick="0" advTm="5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30"/>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457200" y="1295400"/>
            <a:ext cx="10260013" cy="3048000"/>
          </a:xfrm>
        </p:spPr>
      </p:pic>
      <p:sp>
        <p:nvSpPr>
          <p:cNvPr id="2" name="TextBox 1"/>
          <p:cNvSpPr txBox="1">
            <a:spLocks noChangeArrowheads="1"/>
          </p:cNvSpPr>
          <p:nvPr/>
        </p:nvSpPr>
        <p:spPr bwMode="auto">
          <a:xfrm>
            <a:off x="304800" y="4764088"/>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a:latin typeface="Copperplate Gothic Bold" charset="0"/>
              </a:rPr>
              <a:t>Outdoor Recreation Products</a:t>
            </a:r>
          </a:p>
        </p:txBody>
      </p:sp>
    </p:spTree>
  </p:cSld>
  <p:clrMapOvr>
    <a:masterClrMapping/>
  </p:clrMapOvr>
  <p:transition xmlns:p14="http://schemas.microsoft.com/office/powerpoint/2010/main" spd="slow" advClick="0" advTm="4000">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4"/>
          <p:cNvSpPr txBox="1">
            <a:spLocks noChangeArrowheads="1"/>
          </p:cNvSpPr>
          <p:nvPr/>
        </p:nvSpPr>
        <p:spPr bwMode="auto">
          <a:xfrm>
            <a:off x="533400" y="1295400"/>
            <a:ext cx="7848600" cy="4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indent="0" algn="ctr">
              <a:lnSpc>
                <a:spcPct val="150000"/>
              </a:lnSpc>
            </a:pPr>
            <a:r>
              <a:rPr lang="en-US" sz="2000" b="1" dirty="0" err="1">
                <a:latin typeface="Arial" charset="0"/>
                <a:cs typeface="Arial" charset="0"/>
              </a:rPr>
              <a:t>UltraSite</a:t>
            </a:r>
            <a:r>
              <a:rPr lang="en-US" sz="2000" b="1" dirty="0">
                <a:latin typeface="Arial" charset="0"/>
                <a:cs typeface="Arial" charset="0"/>
              </a:rPr>
              <a:t>™ has been manufacturing high-quality commercial grade outdoor recreation products including a variety of site furnishings, park amenities, picnic tables, park benches, grills and bleachers for over 20 </a:t>
            </a:r>
            <a:r>
              <a:rPr lang="en-US" sz="2000" b="1" dirty="0" smtClean="0">
                <a:latin typeface="Arial" charset="0"/>
                <a:cs typeface="Arial" charset="0"/>
              </a:rPr>
              <a:t>years</a:t>
            </a:r>
          </a:p>
          <a:p>
            <a:pPr marL="0" indent="0" algn="ctr">
              <a:lnSpc>
                <a:spcPct val="150000"/>
              </a:lnSpc>
            </a:pPr>
            <a:endParaRPr lang="en-US" sz="2000" b="1" dirty="0">
              <a:latin typeface="Arial" charset="0"/>
              <a:cs typeface="Arial" charset="0"/>
            </a:endParaRPr>
          </a:p>
          <a:p>
            <a:pPr marL="0" indent="0" algn="ctr">
              <a:lnSpc>
                <a:spcPct val="150000"/>
              </a:lnSpc>
            </a:pPr>
            <a:r>
              <a:rPr lang="en-US" sz="2000" b="1" dirty="0" smtClean="0">
                <a:latin typeface="Arial" charset="0"/>
                <a:cs typeface="Arial" charset="0"/>
              </a:rPr>
              <a:t>Its </a:t>
            </a:r>
            <a:r>
              <a:rPr lang="en-US" sz="2000" b="1" dirty="0">
                <a:latin typeface="Arial" charset="0"/>
                <a:cs typeface="Arial" charset="0"/>
              </a:rPr>
              <a:t>signature </a:t>
            </a:r>
            <a:r>
              <a:rPr lang="en-US" sz="2000" b="1" dirty="0" err="1">
                <a:latin typeface="Arial" charset="0"/>
                <a:cs typeface="Arial" charset="0"/>
              </a:rPr>
              <a:t>UltraCoat</a:t>
            </a:r>
            <a:r>
              <a:rPr lang="en-US" sz="2000" b="1" dirty="0">
                <a:latin typeface="Arial" charset="0"/>
                <a:cs typeface="Arial" charset="0"/>
              </a:rPr>
              <a:t>™ thermo-plastic coating makes its products durable, comfortable, and low </a:t>
            </a:r>
            <a:r>
              <a:rPr lang="en-US" sz="2000" b="1" dirty="0" smtClean="0">
                <a:latin typeface="Arial" charset="0"/>
                <a:cs typeface="Arial" charset="0"/>
              </a:rPr>
              <a:t>maintenance</a:t>
            </a:r>
          </a:p>
          <a:p>
            <a:pPr algn="ctr">
              <a:lnSpc>
                <a:spcPct val="150000"/>
              </a:lnSpc>
              <a:buFont typeface="Arial" charset="0"/>
              <a:buChar char="•"/>
            </a:pPr>
            <a:endParaRPr lang="en-US" sz="2000" b="1" dirty="0">
              <a:latin typeface="Arial" charset="0"/>
              <a:cs typeface="Arial" charset="0"/>
            </a:endParaRPr>
          </a:p>
          <a:p>
            <a:pPr marL="0" indent="0" algn="ctr">
              <a:lnSpc>
                <a:spcPct val="150000"/>
              </a:lnSpc>
            </a:pPr>
            <a:r>
              <a:rPr lang="en-US" sz="2000" b="1" dirty="0">
                <a:latin typeface="Arial" charset="0"/>
                <a:cs typeface="Arial" charset="0"/>
              </a:rPr>
              <a:t>100% Recycled Plastic is part of the </a:t>
            </a:r>
            <a:r>
              <a:rPr lang="en-US" sz="2000" b="1" dirty="0" err="1">
                <a:latin typeface="Arial" charset="0"/>
                <a:cs typeface="Arial" charset="0"/>
              </a:rPr>
              <a:t>UltraSite</a:t>
            </a:r>
            <a:r>
              <a:rPr lang="en-US" sz="2000" b="1" dirty="0">
                <a:latin typeface="Arial" charset="0"/>
                <a:cs typeface="Arial" charset="0"/>
              </a:rPr>
              <a:t>™ Advantage that provides responsible resource management</a:t>
            </a:r>
          </a:p>
        </p:txBody>
      </p:sp>
      <p:pic>
        <p:nvPicPr>
          <p:cNvPr id="6553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5791200"/>
            <a:ext cx="838200" cy="86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04294" y="228600"/>
            <a:ext cx="3935413" cy="116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6248400"/>
          </a:xfrm>
        </p:spPr>
        <p:txBody>
          <a:bodyPr rtlCol="0">
            <a:normAutofit fontScale="85000" lnSpcReduction="10000"/>
          </a:bodyPr>
          <a:lstStyle/>
          <a:p>
            <a:pPr marL="0" indent="0" algn="ctr" fontAlgn="auto">
              <a:lnSpc>
                <a:spcPct val="120000"/>
              </a:lnSpc>
              <a:spcAft>
                <a:spcPts val="0"/>
              </a:spcAft>
              <a:buNone/>
              <a:defRPr/>
            </a:pPr>
            <a:r>
              <a:rPr lang="en-US" sz="3300" dirty="0">
                <a:latin typeface="Arial"/>
                <a:ea typeface="+mn-ea"/>
                <a:cs typeface="Arial"/>
              </a:rPr>
              <a:t>UltraSite's UltraCoat™ is a premium thermoplastic coating </a:t>
            </a:r>
            <a:r>
              <a:rPr lang="en-US" sz="3300" dirty="0" smtClean="0">
                <a:latin typeface="Arial"/>
                <a:ea typeface="+mn-ea"/>
                <a:cs typeface="Arial"/>
              </a:rPr>
              <a:t>with </a:t>
            </a:r>
            <a:r>
              <a:rPr lang="en-US" sz="3300" dirty="0">
                <a:latin typeface="Arial"/>
                <a:ea typeface="+mn-ea"/>
                <a:cs typeface="Arial"/>
              </a:rPr>
              <a:t>superior adhesion that creates a seal tight bond to the metal surface and ensures a smooth, shiny finish without the use of </a:t>
            </a:r>
            <a:r>
              <a:rPr lang="en-US" sz="3300" dirty="0" smtClean="0">
                <a:latin typeface="Arial"/>
                <a:ea typeface="+mn-ea"/>
                <a:cs typeface="Arial"/>
              </a:rPr>
              <a:t>PVC's</a:t>
            </a:r>
          </a:p>
          <a:p>
            <a:pPr algn="ctr" fontAlgn="auto">
              <a:lnSpc>
                <a:spcPct val="120000"/>
              </a:lnSpc>
              <a:spcAft>
                <a:spcPts val="0"/>
              </a:spcAft>
              <a:buFont typeface="Arial" pitchFamily="34" charset="0"/>
              <a:buChar char="•"/>
              <a:defRPr/>
            </a:pPr>
            <a:endParaRPr lang="en-US" sz="3300" dirty="0" smtClean="0">
              <a:latin typeface="Arial"/>
              <a:ea typeface="+mn-ea"/>
              <a:cs typeface="Arial"/>
            </a:endParaRPr>
          </a:p>
          <a:p>
            <a:pPr marL="0" indent="0" algn="ctr" fontAlgn="auto">
              <a:lnSpc>
                <a:spcPct val="120000"/>
              </a:lnSpc>
              <a:spcAft>
                <a:spcPts val="0"/>
              </a:spcAft>
              <a:buNone/>
              <a:defRPr/>
            </a:pPr>
            <a:r>
              <a:rPr lang="en-US" sz="3300" dirty="0" smtClean="0">
                <a:latin typeface="Arial"/>
                <a:ea typeface="+mn-ea"/>
                <a:cs typeface="Arial"/>
              </a:rPr>
              <a:t>UltraSite’s </a:t>
            </a:r>
            <a:r>
              <a:rPr lang="en-US" sz="3300" dirty="0">
                <a:latin typeface="Arial"/>
                <a:ea typeface="+mn-ea"/>
                <a:cs typeface="Arial"/>
              </a:rPr>
              <a:t>diamond patterns are made up of 9-gauge material, while all other patterns for tables and benches consist of a 12-gauge steel sheet</a:t>
            </a:r>
            <a:r>
              <a:rPr lang="en-US" sz="3300" dirty="0" smtClean="0">
                <a:latin typeface="Arial"/>
                <a:ea typeface="+mn-ea"/>
                <a:cs typeface="Arial"/>
              </a:rPr>
              <a:t>.</a:t>
            </a:r>
          </a:p>
          <a:p>
            <a:pPr algn="ctr" fontAlgn="auto">
              <a:lnSpc>
                <a:spcPct val="120000"/>
              </a:lnSpc>
              <a:spcAft>
                <a:spcPts val="0"/>
              </a:spcAft>
              <a:buFont typeface="Arial" pitchFamily="34" charset="0"/>
              <a:buChar char="•"/>
              <a:defRPr/>
            </a:pPr>
            <a:endParaRPr lang="en-US" sz="3300" dirty="0">
              <a:latin typeface="Arial"/>
              <a:ea typeface="+mn-ea"/>
              <a:cs typeface="Arial"/>
            </a:endParaRPr>
          </a:p>
          <a:p>
            <a:pPr marL="0" indent="0" algn="ctr" fontAlgn="auto">
              <a:lnSpc>
                <a:spcPct val="120000"/>
              </a:lnSpc>
              <a:spcAft>
                <a:spcPts val="0"/>
              </a:spcAft>
              <a:buNone/>
              <a:defRPr/>
            </a:pPr>
            <a:r>
              <a:rPr lang="en-US" sz="3300" dirty="0" smtClean="0">
                <a:latin typeface="Arial"/>
                <a:ea typeface="+mn-ea"/>
                <a:cs typeface="Arial"/>
              </a:rPr>
              <a:t>UltraSite’s </a:t>
            </a:r>
            <a:r>
              <a:rPr lang="en-US" sz="3300" dirty="0">
                <a:latin typeface="Arial"/>
                <a:ea typeface="+mn-ea"/>
                <a:cs typeface="Arial"/>
              </a:rPr>
              <a:t>frames are either 1-5/8" O.D. or 2-3/8" O.D. </a:t>
            </a:r>
            <a:r>
              <a:rPr lang="en-US" sz="3300" dirty="0" smtClean="0">
                <a:latin typeface="Arial"/>
                <a:ea typeface="+mn-ea"/>
                <a:cs typeface="Arial"/>
              </a:rPr>
              <a:t>MIG</a:t>
            </a:r>
            <a:r>
              <a:rPr lang="en-US" sz="3300" dirty="0">
                <a:latin typeface="Arial"/>
                <a:ea typeface="+mn-ea"/>
                <a:cs typeface="Arial"/>
              </a:rPr>
              <a:t> </a:t>
            </a:r>
            <a:r>
              <a:rPr lang="en-US" sz="3300" dirty="0" smtClean="0">
                <a:latin typeface="Arial"/>
                <a:ea typeface="+mn-ea"/>
                <a:cs typeface="Arial"/>
              </a:rPr>
              <a:t>welded</a:t>
            </a:r>
            <a:r>
              <a:rPr lang="en-US" sz="3300" dirty="0">
                <a:latin typeface="Arial"/>
                <a:ea typeface="+mn-ea"/>
                <a:cs typeface="Arial"/>
              </a:rPr>
              <a:t> </a:t>
            </a:r>
            <a:r>
              <a:rPr lang="en-US" sz="3300" dirty="0" smtClean="0">
                <a:latin typeface="Arial"/>
                <a:ea typeface="+mn-ea"/>
                <a:cs typeface="Arial"/>
              </a:rPr>
              <a:t>frames for </a:t>
            </a:r>
            <a:r>
              <a:rPr lang="en-US" sz="3300" dirty="0">
                <a:latin typeface="Arial"/>
                <a:ea typeface="+mn-ea"/>
                <a:cs typeface="Arial"/>
              </a:rPr>
              <a:t>tables and benches</a:t>
            </a:r>
          </a:p>
          <a:p>
            <a:pPr marL="0" indent="0" fontAlgn="auto">
              <a:spcAft>
                <a:spcPts val="0"/>
              </a:spcAft>
              <a:buFont typeface="Arial" pitchFamily="34" charset="0"/>
              <a:buNone/>
              <a:defRPr/>
            </a:pPr>
            <a:endParaRPr lang="en-US" dirty="0">
              <a:ea typeface="+mn-ea"/>
              <a:cs typeface="+mn-cs"/>
            </a:endParaRPr>
          </a:p>
        </p:txBody>
      </p:sp>
      <p:pic>
        <p:nvPicPr>
          <p:cNvPr id="4" name="Content Placeholder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85294" y="0"/>
            <a:ext cx="3173413" cy="94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ransition xmlns:p14="http://schemas.microsoft.com/office/powerpoint/2010/main" spd="slow" advClick="0" advTm="8000">
    <p:split orient="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457200" y="152400"/>
            <a:ext cx="8229600" cy="1143000"/>
          </a:xfrm>
        </p:spPr>
        <p:txBody>
          <a:bodyPr/>
          <a:lstStyle/>
          <a:p>
            <a:r>
              <a:rPr lang="en-US" dirty="0" err="1">
                <a:latin typeface="Arial" charset="0"/>
                <a:cs typeface="Arial" charset="0"/>
              </a:rPr>
              <a:t>UltraCoat</a:t>
            </a:r>
            <a:r>
              <a:rPr lang="en-US" dirty="0">
                <a:latin typeface="Arial" charset="0"/>
                <a:cs typeface="Arial" charset="0"/>
              </a:rPr>
              <a:t>™ Advantage</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66713" y="1447800"/>
            <a:ext cx="2605087"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38513" y="1447800"/>
            <a:ext cx="2605087"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34113" y="1447800"/>
            <a:ext cx="2605087"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66713" y="4114800"/>
            <a:ext cx="2605087"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338513" y="4114800"/>
            <a:ext cx="2605087"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234113" y="4114800"/>
            <a:ext cx="2605087"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7"/>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nodeType="afterEffect">
                                  <p:stCondLst>
                                    <p:cond delay="500"/>
                                  </p:stCondLst>
                                  <p:childTnLst>
                                    <p:set>
                                      <p:cBhvr>
                                        <p:cTn id="18" dur="1" fill="hold">
                                          <p:stCondLst>
                                            <p:cond delay="999"/>
                                          </p:stCondLst>
                                        </p:cTn>
                                        <p:tgtEl>
                                          <p:spTgt spid="8"/>
                                        </p:tgtEl>
                                        <p:attrNameLst>
                                          <p:attrName>style.visibility</p:attrName>
                                        </p:attrNameLst>
                                      </p:cBhvr>
                                      <p:to>
                                        <p:strVal val="visible"/>
                                      </p:to>
                                    </p:set>
                                  </p:childTnLst>
                                </p:cTn>
                              </p:par>
                            </p:childTnLst>
                          </p:cTn>
                        </p:par>
                        <p:par>
                          <p:cTn id="19" fill="hold" nodeType="afterGroup">
                            <p:stCondLst>
                              <p:cond delay="7500"/>
                            </p:stCondLst>
                            <p:childTnLst>
                              <p:par>
                                <p:cTn id="20" presetID="1" presetClass="entr" presetSubtype="0" fill="hold" nodeType="afterEffect">
                                  <p:stCondLst>
                                    <p:cond delay="500"/>
                                  </p:stCondLst>
                                  <p:childTnLst>
                                    <p:set>
                                      <p:cBhvr>
                                        <p:cTn id="21"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533400" y="457200"/>
            <a:ext cx="8229600" cy="1143000"/>
          </a:xfrm>
        </p:spPr>
        <p:txBody>
          <a:bodyPr>
            <a:scene3d>
              <a:camera prst="perspectiveFront"/>
              <a:lightRig rig="threePt" dir="t"/>
            </a:scene3d>
          </a:bodyPr>
          <a:lstStyle/>
          <a:p>
            <a:r>
              <a:rPr lang="en-US" sz="5400" dirty="0">
                <a:latin typeface="Arial" charset="0"/>
                <a:cs typeface="Arial" charset="0"/>
              </a:rPr>
              <a:t>Tables</a:t>
            </a:r>
            <a:endParaRPr lang="en-US" dirty="0">
              <a:latin typeface="Arial"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267200"/>
            <a:ext cx="2570163"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057400"/>
            <a:ext cx="2755900"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267200"/>
            <a:ext cx="2854569"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133600"/>
            <a:ext cx="2570163" cy="1878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2057400"/>
            <a:ext cx="2755900" cy="1978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267200"/>
            <a:ext cx="2859151"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med" advClick="0" advTm="6000">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66800" y="1600200"/>
            <a:ext cx="7239000" cy="4267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193" name="Title 1"/>
          <p:cNvSpPr>
            <a:spLocks noGrp="1"/>
          </p:cNvSpPr>
          <p:nvPr>
            <p:ph type="title"/>
          </p:nvPr>
        </p:nvSpPr>
        <p:spPr>
          <a:xfrm>
            <a:off x="457200" y="228600"/>
            <a:ext cx="8229600" cy="1143000"/>
          </a:xfrm>
        </p:spPr>
        <p:txBody>
          <a:bodyPr>
            <a:scene3d>
              <a:camera prst="obliqueTopLeft"/>
              <a:lightRig rig="threePt" dir="t"/>
            </a:scene3d>
          </a:bodyPr>
          <a:lstStyle/>
          <a:p>
            <a:r>
              <a:rPr lang="en-US" dirty="0">
                <a:effectLst/>
                <a:latin typeface="Arial" charset="0"/>
                <a:cs typeface="Arial" charset="0"/>
              </a:rPr>
              <a:t>Types of Shelters</a:t>
            </a:r>
          </a:p>
        </p:txBody>
      </p:sp>
      <p:sp>
        <p:nvSpPr>
          <p:cNvPr id="8194" name="Content Placeholder 2"/>
          <p:cNvSpPr>
            <a:spLocks noGrp="1"/>
          </p:cNvSpPr>
          <p:nvPr>
            <p:ph idx="1"/>
          </p:nvPr>
        </p:nvSpPr>
        <p:spPr>
          <a:xfrm>
            <a:off x="47625" y="1752600"/>
            <a:ext cx="9096375" cy="3505200"/>
          </a:xfrm>
        </p:spPr>
        <p:txBody>
          <a:bodyPr/>
          <a:lstStyle/>
          <a:p>
            <a:pPr marL="0" indent="0" algn="ctr">
              <a:buFont typeface="Arial" charset="0"/>
              <a:buNone/>
            </a:pPr>
            <a:r>
              <a:rPr lang="en-US" sz="6000" b="1" i="1" dirty="0">
                <a:solidFill>
                  <a:srgbClr val="000090"/>
                </a:solidFill>
                <a:latin typeface="Arial" charset="0"/>
                <a:cs typeface="Arial" charset="0"/>
              </a:rPr>
              <a:t>STEELWORX</a:t>
            </a:r>
          </a:p>
          <a:p>
            <a:pPr marL="0" indent="0" algn="ctr">
              <a:spcAft>
                <a:spcPts val="2400"/>
              </a:spcAft>
              <a:buFont typeface="Arial" charset="0"/>
              <a:buNone/>
            </a:pPr>
            <a:r>
              <a:rPr lang="en-US" sz="3700" dirty="0">
                <a:latin typeface="Arial" charset="0"/>
                <a:cs typeface="Arial" charset="0"/>
              </a:rPr>
              <a:t>Steel Frame </a:t>
            </a:r>
            <a:r>
              <a:rPr lang="en-US" sz="3700" dirty="0" smtClean="0">
                <a:latin typeface="Arial" charset="0"/>
                <a:cs typeface="Arial" charset="0"/>
              </a:rPr>
              <a:t>Structure </a:t>
            </a:r>
            <a:endParaRPr lang="en-US" sz="4000" b="1" dirty="0">
              <a:latin typeface="Arial" charset="0"/>
              <a:cs typeface="Arial" charset="0"/>
            </a:endParaRPr>
          </a:p>
          <a:p>
            <a:pPr marL="0" indent="0" algn="ctr">
              <a:buFont typeface="Arial" charset="0"/>
              <a:buNone/>
            </a:pPr>
            <a:r>
              <a:rPr lang="en-US" sz="6000" b="1" i="1" dirty="0">
                <a:solidFill>
                  <a:schemeClr val="accent6">
                    <a:lumMod val="50000"/>
                  </a:schemeClr>
                </a:solidFill>
                <a:latin typeface="Arial" charset="0"/>
                <a:cs typeface="Arial" charset="0"/>
              </a:rPr>
              <a:t>WOODWORX</a:t>
            </a:r>
            <a:endParaRPr lang="en-US" sz="4600" b="1" i="1" dirty="0">
              <a:solidFill>
                <a:schemeClr val="accent6">
                  <a:lumMod val="50000"/>
                </a:schemeClr>
              </a:solidFill>
              <a:latin typeface="Arial" charset="0"/>
              <a:cs typeface="Arial" charset="0"/>
            </a:endParaRPr>
          </a:p>
          <a:p>
            <a:pPr marL="0" indent="0" algn="ctr">
              <a:buFont typeface="Arial" charset="0"/>
              <a:buNone/>
            </a:pPr>
            <a:r>
              <a:rPr lang="en-US" sz="3700" dirty="0">
                <a:latin typeface="Arial" charset="0"/>
                <a:cs typeface="Arial" charset="0"/>
              </a:rPr>
              <a:t>Wood Frame Structure </a:t>
            </a:r>
          </a:p>
          <a:p>
            <a:pPr marL="0" indent="0">
              <a:buFont typeface="Arial" charset="0"/>
              <a:buNone/>
            </a:pPr>
            <a:endParaRPr lang="en-US" sz="2400" dirty="0">
              <a:latin typeface="Arial" charset="0"/>
              <a:cs typeface="Arial" charset="0"/>
            </a:endParaRPr>
          </a:p>
          <a:p>
            <a:pPr marL="0" indent="0" algn="ctr">
              <a:spcBef>
                <a:spcPts val="2425"/>
              </a:spcBef>
              <a:buFont typeface="Arial" charset="0"/>
              <a:buNone/>
            </a:pPr>
            <a:r>
              <a:rPr lang="en-US" sz="2400" b="1" dirty="0">
                <a:latin typeface="Arial" charset="0"/>
                <a:cs typeface="Arial" charset="0"/>
              </a:rPr>
              <a:t>Electrical accommodations can be made for all shelter types</a:t>
            </a:r>
          </a:p>
          <a:p>
            <a:pPr marL="0" indent="0">
              <a:buFont typeface="Arial" charset="0"/>
              <a:buNone/>
            </a:pPr>
            <a:endParaRPr lang="en-US" sz="2400" b="1" dirty="0">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12000">
        <p:fade/>
      </p:transition>
    </mc:Choice>
    <mc:Fallback>
      <p:transition xmlns:p14="http://schemas.microsoft.com/office/powerpoint/2010/main" spd="med" advClick="0" advTm="12000">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0"/>
            <a:ext cx="8229600" cy="609600"/>
          </a:xfrm>
        </p:spPr>
        <p:txBody>
          <a:bodyPr>
            <a:scene3d>
              <a:camera prst="perspectiveFront"/>
              <a:lightRig rig="threePt" dir="t"/>
            </a:scene3d>
          </a:bodyPr>
          <a:lstStyle/>
          <a:p>
            <a:r>
              <a:rPr lang="en-US" sz="3600" dirty="0">
                <a:latin typeface="Arial" charset="0"/>
                <a:cs typeface="Arial" charset="0"/>
              </a:rPr>
              <a:t>Benches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2819400" cy="199548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95600"/>
            <a:ext cx="2819400" cy="199548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862512"/>
            <a:ext cx="2819400" cy="199548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990600"/>
            <a:ext cx="2819400" cy="199548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990600"/>
            <a:ext cx="2819400" cy="199548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2971800"/>
            <a:ext cx="2819400" cy="199548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862513"/>
            <a:ext cx="2819400" cy="199548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2971800"/>
            <a:ext cx="2819400" cy="19939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943600" y="4862513"/>
            <a:ext cx="2819400" cy="199548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flipV="1">
            <a:off x="0" y="609600"/>
            <a:ext cx="9144000" cy="7620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ransition xmlns:p14="http://schemas.microsoft.com/office/powerpoint/2010/main" spd="slow" advClick="0" advTm="6000">
    <p:wip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533400" y="0"/>
            <a:ext cx="8229600" cy="1143000"/>
          </a:xfrm>
        </p:spPr>
        <p:txBody>
          <a:bodyPr>
            <a:scene3d>
              <a:camera prst="perspectiveFront"/>
              <a:lightRig rig="threePt" dir="t"/>
            </a:scene3d>
          </a:bodyPr>
          <a:lstStyle/>
          <a:p>
            <a:r>
              <a:rPr lang="en-US" dirty="0">
                <a:latin typeface="Arial" charset="0"/>
                <a:cs typeface="Arial" charset="0"/>
              </a:rPr>
              <a:t>Planters &amp; Receptacles</a:t>
            </a:r>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48000" y="2057400"/>
            <a:ext cx="2895600" cy="102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1600200"/>
            <a:ext cx="2419350" cy="22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151899" y="1600200"/>
            <a:ext cx="2763501"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667000" y="4191000"/>
            <a:ext cx="1828800" cy="242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648200" y="4267200"/>
            <a:ext cx="209888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81000" y="4267200"/>
            <a:ext cx="1981200" cy="2327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934200" y="4267200"/>
            <a:ext cx="1981200" cy="220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0" y="1219200"/>
            <a:ext cx="9144000" cy="0"/>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p:transition xmlns:p14="http://schemas.microsoft.com/office/powerpoint/2010/main" spd="slow" advClick="0" advTm="13000">
    <p:split orient="vert"/>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457200" y="-76200"/>
            <a:ext cx="8229600" cy="1143000"/>
          </a:xfrm>
        </p:spPr>
        <p:txBody>
          <a:bodyPr/>
          <a:lstStyle/>
          <a:p>
            <a:r>
              <a:rPr lang="en-US">
                <a:latin typeface="Arial" charset="0"/>
                <a:cs typeface="Arial" charset="0"/>
              </a:rPr>
              <a:t>Dog Park Products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219200"/>
            <a:ext cx="4359275" cy="22161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19200"/>
            <a:ext cx="4343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87750"/>
            <a:ext cx="43434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587750"/>
            <a:ext cx="43434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5000">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457200" y="390525"/>
            <a:ext cx="3505200" cy="3276600"/>
          </a:xfr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67200" y="419100"/>
            <a:ext cx="3990975"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819525"/>
            <a:ext cx="124777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19525"/>
            <a:ext cx="62484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5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7"/>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438400"/>
            <a:ext cx="8208963" cy="1143000"/>
          </a:xfrm>
        </p:spPr>
      </p:pic>
      <p:sp>
        <p:nvSpPr>
          <p:cNvPr id="2" name="TextBox 1"/>
          <p:cNvSpPr txBox="1">
            <a:spLocks noChangeArrowheads="1"/>
          </p:cNvSpPr>
          <p:nvPr/>
        </p:nvSpPr>
        <p:spPr bwMode="auto">
          <a:xfrm>
            <a:off x="457200" y="4038600"/>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a:latin typeface="Copperplate Gothic Bold" charset="0"/>
              </a:rPr>
              <a:t>Bicycle Parking Systems</a:t>
            </a:r>
          </a:p>
        </p:txBody>
      </p:sp>
    </p:spTree>
  </p:cSld>
  <p:clrMapOvr>
    <a:masterClrMapping/>
  </p:clrMapOvr>
  <p:transition xmlns:p14="http://schemas.microsoft.com/office/powerpoint/2010/main" spd="slow" advClick="0" advTm="4000">
    <p:split orient="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Content Placeholder 2"/>
          <p:cNvSpPr>
            <a:spLocks noGrp="1"/>
          </p:cNvSpPr>
          <p:nvPr>
            <p:ph idx="1"/>
          </p:nvPr>
        </p:nvSpPr>
        <p:spPr>
          <a:xfrm>
            <a:off x="114300" y="1676400"/>
            <a:ext cx="8915400" cy="4525963"/>
          </a:xfrm>
        </p:spPr>
        <p:txBody>
          <a:bodyPr/>
          <a:lstStyle/>
          <a:p>
            <a:pPr marL="0" indent="0" algn="ctr">
              <a:buNone/>
            </a:pPr>
            <a:r>
              <a:rPr lang="en-US" b="1" dirty="0">
                <a:latin typeface="Arial" charset="0"/>
                <a:cs typeface="Arial" charset="0"/>
              </a:rPr>
              <a:t>Bicycle parking equipment </a:t>
            </a:r>
            <a:r>
              <a:rPr lang="en-US" b="1" dirty="0" smtClean="0">
                <a:latin typeface="Arial" charset="0"/>
                <a:cs typeface="Arial" charset="0"/>
              </a:rPr>
              <a:t>manufacturer</a:t>
            </a:r>
          </a:p>
          <a:p>
            <a:pPr marL="0" indent="0" algn="ctr">
              <a:buNone/>
            </a:pPr>
            <a:endParaRPr lang="en-US" b="1" dirty="0">
              <a:latin typeface="Arial" charset="0"/>
              <a:cs typeface="Arial" charset="0"/>
            </a:endParaRPr>
          </a:p>
          <a:p>
            <a:pPr marL="0" indent="0" algn="ctr">
              <a:buNone/>
            </a:pPr>
            <a:r>
              <a:rPr lang="en-US" b="1" dirty="0">
                <a:latin typeface="Arial" charset="0"/>
                <a:cs typeface="Arial" charset="0"/>
              </a:rPr>
              <a:t>Saris uses state of the art manufacturing equipment and processes, creating racks to help buildings support more energy efficient </a:t>
            </a:r>
            <a:r>
              <a:rPr lang="en-US" b="1" dirty="0" smtClean="0">
                <a:latin typeface="Arial" charset="0"/>
                <a:cs typeface="Arial" charset="0"/>
              </a:rPr>
              <a:t>transportation</a:t>
            </a:r>
          </a:p>
          <a:p>
            <a:pPr marL="0" indent="0" algn="ctr">
              <a:buNone/>
            </a:pPr>
            <a:endParaRPr lang="en-US" b="1" dirty="0">
              <a:latin typeface="Arial" charset="0"/>
              <a:cs typeface="Arial" charset="0"/>
            </a:endParaRPr>
          </a:p>
          <a:p>
            <a:pPr marL="0" indent="0" algn="ctr">
              <a:buNone/>
            </a:pPr>
            <a:r>
              <a:rPr lang="en-US" b="1" dirty="0">
                <a:latin typeface="Arial" charset="0"/>
                <a:cs typeface="Arial" charset="0"/>
              </a:rPr>
              <a:t>Custom designs are available</a:t>
            </a:r>
          </a:p>
          <a:p>
            <a:endParaRPr lang="en-US" dirty="0">
              <a:latin typeface="Calibri" charset="0"/>
            </a:endParaRPr>
          </a:p>
          <a:p>
            <a:endParaRPr lang="en-US" dirty="0">
              <a:latin typeface="Calibri" charset="0"/>
            </a:endParaRPr>
          </a:p>
        </p:txBody>
      </p:sp>
      <p:pic>
        <p:nvPicPr>
          <p:cNvPr id="747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54721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638800"/>
            <a:ext cx="990600" cy="102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scene3d>
              <a:camera prst="perspectiveFront"/>
              <a:lightRig rig="threePt" dir="t"/>
            </a:scene3d>
          </a:bodyPr>
          <a:lstStyle/>
          <a:p>
            <a:r>
              <a:rPr lang="en-US" dirty="0">
                <a:latin typeface="Arial" charset="0"/>
                <a:cs typeface="Arial" charset="0"/>
              </a:rPr>
              <a:t>Bicycle Parking Systems</a:t>
            </a:r>
          </a:p>
        </p:txBody>
      </p:sp>
      <p:sp>
        <p:nvSpPr>
          <p:cNvPr id="75778" name="Content Placeholder 2"/>
          <p:cNvSpPr>
            <a:spLocks noGrp="1"/>
          </p:cNvSpPr>
          <p:nvPr>
            <p:ph idx="1"/>
          </p:nvPr>
        </p:nvSpPr>
        <p:spPr>
          <a:xfrm>
            <a:off x="457200" y="1752600"/>
            <a:ext cx="8229600" cy="4525963"/>
          </a:xfrm>
        </p:spPr>
        <p:txBody>
          <a:bodyPr/>
          <a:lstStyle/>
          <a:p>
            <a:r>
              <a:rPr lang="en-US" b="1" dirty="0">
                <a:latin typeface="Calibri" charset="0"/>
              </a:rPr>
              <a:t>Bicycle parking</a:t>
            </a:r>
            <a:r>
              <a:rPr lang="en-US" dirty="0">
                <a:latin typeface="Calibri" charset="0"/>
              </a:rPr>
              <a:t> </a:t>
            </a:r>
            <a:r>
              <a:rPr lang="en-US" b="1" dirty="0">
                <a:latin typeface="Calibri" charset="0"/>
              </a:rPr>
              <a:t>systems </a:t>
            </a:r>
            <a:r>
              <a:rPr lang="en-US" dirty="0">
                <a:latin typeface="Calibri" charset="0"/>
              </a:rPr>
              <a:t>are a range of facilities allowing cyclists to park their bicycles safely, conveniently and in an orderly way.</a:t>
            </a:r>
          </a:p>
          <a:p>
            <a:pPr lvl="1"/>
            <a:r>
              <a:rPr lang="en-US" dirty="0">
                <a:latin typeface="Calibri" charset="0"/>
              </a:rPr>
              <a:t>Typically indoor or in a parking garage</a:t>
            </a:r>
          </a:p>
          <a:p>
            <a:pPr lvl="1"/>
            <a:endParaRPr lang="en-US" dirty="0">
              <a:latin typeface="Calibri" charset="0"/>
            </a:endParaRPr>
          </a:p>
          <a:p>
            <a:r>
              <a:rPr lang="en-US" b="1" dirty="0">
                <a:latin typeface="Calibri" charset="0"/>
              </a:rPr>
              <a:t>Bike Racks</a:t>
            </a:r>
            <a:r>
              <a:rPr lang="en-US" dirty="0">
                <a:latin typeface="Calibri" charset="0"/>
              </a:rPr>
              <a:t> are the more common racks or stands outdoors that bicyclists use to park their bicycles.</a:t>
            </a:r>
            <a:endParaRPr lang="en-US" b="1" dirty="0">
              <a:latin typeface="Calibri" charset="0"/>
            </a:endParaRPr>
          </a:p>
        </p:txBody>
      </p:sp>
    </p:spTree>
  </p:cSld>
  <p:clrMapOvr>
    <a:masterClrMapping/>
  </p:clrMapOvr>
  <p:transition xmlns:p14="http://schemas.microsoft.com/office/powerpoint/2010/main" spd="slow" advClick="0" advTm="8000">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100779"/>
            <a:ext cx="8229600" cy="1143000"/>
          </a:xfrm>
        </p:spPr>
        <p:txBody>
          <a:bodyPr>
            <a:scene3d>
              <a:camera prst="perspectiveFront"/>
              <a:lightRig rig="threePt" dir="t"/>
            </a:scene3d>
          </a:bodyPr>
          <a:lstStyle/>
          <a:p>
            <a:r>
              <a:rPr lang="en-US" dirty="0">
                <a:latin typeface="Arial" charset="0"/>
                <a:cs typeface="Arial" charset="0"/>
              </a:rPr>
              <a:t>Saris Stack Rack</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5257800" y="1365250"/>
            <a:ext cx="3627438" cy="3587750"/>
          </a:xfrm>
        </p:spPr>
      </p:pic>
      <p:sp>
        <p:nvSpPr>
          <p:cNvPr id="76803" name="TextBox 4"/>
          <p:cNvSpPr txBox="1">
            <a:spLocks noChangeArrowheads="1"/>
          </p:cNvSpPr>
          <p:nvPr/>
        </p:nvSpPr>
        <p:spPr bwMode="auto">
          <a:xfrm>
            <a:off x="76200" y="5105400"/>
            <a:ext cx="899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b="1">
                <a:latin typeface="Arial" charset="0"/>
                <a:cs typeface="Arial" charset="0"/>
              </a:rPr>
              <a:t>The customizable Stack Rack combines industrial design and strength with two-tier spacing for added capacity and maximum density. Also, the lift assist mechanism eases any bike lifting required by the user, making it easier to load and unload. Available for indoor and outdoor parking.</a:t>
            </a:r>
          </a:p>
        </p:txBody>
      </p:sp>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1371600"/>
            <a:ext cx="4876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2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50"/>
                                  </p:stCondLst>
                                  <p:childTnLst>
                                    <p:set>
                                      <p:cBhvr>
                                        <p:cTn id="6" dur="1" fill="hold">
                                          <p:stCondLst>
                                            <p:cond delay="999"/>
                                          </p:stCondLst>
                                        </p:cTn>
                                        <p:tgtEl>
                                          <p:spTgt spid="6"/>
                                        </p:tgtEl>
                                        <p:attrNameLst>
                                          <p:attrName>style.visibility</p:attrName>
                                        </p:attrNameLst>
                                      </p:cBhvr>
                                      <p:to>
                                        <p:strVal val="visible"/>
                                      </p:to>
                                    </p:set>
                                  </p:childTnLst>
                                </p:cTn>
                              </p:par>
                            </p:childTnLst>
                          </p:cTn>
                        </p:par>
                        <p:par>
                          <p:cTn id="7" fill="hold" nodeType="afterGroup">
                            <p:stCondLst>
                              <p:cond delay="1250"/>
                            </p:stCondLst>
                            <p:childTnLst>
                              <p:par>
                                <p:cTn id="8" presetID="1" presetClass="entr" presetSubtype="0" fill="hold" nodeType="afterEffect">
                                  <p:stCondLst>
                                    <p:cond delay="500"/>
                                  </p:stCondLst>
                                  <p:childTnLst>
                                    <p:set>
                                      <p:cBhvr>
                                        <p:cTn id="9" dur="1" fill="hold">
                                          <p:stCondLst>
                                            <p:cond delay="9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4019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1752600"/>
            <a:ext cx="4248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1"/>
          <p:cNvSpPr txBox="1">
            <a:spLocks noChangeArrowheads="1"/>
          </p:cNvSpPr>
          <p:nvPr/>
        </p:nvSpPr>
        <p:spPr bwMode="auto">
          <a:xfrm>
            <a:off x="533400" y="457200"/>
            <a:ext cx="800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perspectiveFront"/>
              <a:lightRig rig="threePt" dir="t"/>
            </a:scene3d>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4800" dirty="0">
                <a:latin typeface="Arial" charset="0"/>
                <a:cs typeface="Arial" charset="0"/>
              </a:rPr>
              <a:t>Indoor Parking</a:t>
            </a:r>
          </a:p>
        </p:txBody>
      </p:sp>
    </p:spTree>
  </p:cSld>
  <p:clrMapOvr>
    <a:masterClrMapping/>
  </p:clrMapOvr>
  <p:transition xmlns:p14="http://schemas.microsoft.com/office/powerpoint/2010/main" spd="med" advClick="0" advTm="8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381000" y="2133600"/>
            <a:ext cx="3905250" cy="3952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48200" y="2133600"/>
            <a:ext cx="4150728" cy="3933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 y="228600"/>
            <a:ext cx="8458200" cy="1295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505200" y="609600"/>
            <a:ext cx="2018501" cy="461665"/>
          </a:xfrm>
          <a:prstGeom prst="rect">
            <a:avLst/>
          </a:prstGeom>
          <a:noFill/>
        </p:spPr>
        <p:txBody>
          <a:bodyPr wrap="none" rtlCol="0">
            <a:spAutoFit/>
          </a:bodyPr>
          <a:lstStyle/>
          <a:p>
            <a:r>
              <a:rPr lang="en-US" sz="2400" dirty="0" smtClean="0"/>
              <a:t>Indoor Parking</a:t>
            </a:r>
            <a:endParaRPr lang="en-US" sz="2400" dirty="0"/>
          </a:p>
        </p:txBody>
      </p:sp>
    </p:spTree>
  </p:cSld>
  <p:clrMapOvr>
    <a:masterClrMapping/>
  </p:clrMapOvr>
  <p:transition xmlns:p14="http://schemas.microsoft.com/office/powerpoint/2010/main" spd="slow" advClick="0" advTm="8000">
    <p:split orient="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81000" y="0"/>
            <a:ext cx="8229600" cy="1143000"/>
          </a:xfrm>
        </p:spPr>
        <p:txBody>
          <a:bodyPr>
            <a:scene3d>
              <a:camera prst="obliqueTopLeft"/>
              <a:lightRig rig="threePt" dir="t"/>
            </a:scene3d>
          </a:bodyPr>
          <a:lstStyle/>
          <a:p>
            <a:r>
              <a:rPr lang="en-US" sz="6600" dirty="0">
                <a:latin typeface="Arial" charset="0"/>
                <a:cs typeface="Arial" charset="0"/>
              </a:rPr>
              <a:t>Gable Shelters</a:t>
            </a:r>
          </a:p>
        </p:txBody>
      </p:sp>
      <p:pic>
        <p:nvPicPr>
          <p:cNvPr id="4" name="Picture 3" descr="2 (4).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3680" y="1295400"/>
            <a:ext cx="4572000" cy="3048000"/>
          </a:xfrm>
          <a:prstGeom prst="rect">
            <a:avLst/>
          </a:prstGeom>
          <a:ln>
            <a:noFill/>
          </a:ln>
          <a:effectLst>
            <a:softEdge rad="112500"/>
          </a:effectLst>
        </p:spPr>
      </p:pic>
      <p:pic>
        <p:nvPicPr>
          <p:cNvPr id="5" name="Picture 4" descr="16x24-4 (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15000" y="4343400"/>
            <a:ext cx="3429000" cy="2286000"/>
          </a:xfrm>
          <a:prstGeom prst="rect">
            <a:avLst/>
          </a:prstGeom>
          <a:ln>
            <a:noFill/>
          </a:ln>
          <a:effectLst>
            <a:softEdge rad="112500"/>
          </a:effectLst>
        </p:spPr>
      </p:pic>
      <p:pic>
        <p:nvPicPr>
          <p:cNvPr id="8" name="Picture 7" descr="CYPRESS CREEK LAKES, CYPRESS CREK_TX.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419600" y="1219200"/>
            <a:ext cx="4724400" cy="3149600"/>
          </a:xfrm>
          <a:prstGeom prst="rect">
            <a:avLst/>
          </a:prstGeom>
          <a:ln>
            <a:noFill/>
          </a:ln>
          <a:effectLst>
            <a:softEdge rad="112500"/>
          </a:effectLst>
        </p:spPr>
      </p:pic>
      <p:pic>
        <p:nvPicPr>
          <p:cNvPr id="9" name="Picture 8" descr="Modern Sunburst 1.jpg"/>
          <p:cNvPicPr>
            <a:picLocks noChangeAspect="1"/>
          </p:cNvPicPr>
          <p:nvPr/>
        </p:nvPicPr>
        <p:blipFill>
          <a:blip r:embed="rId5" cstate="screen">
            <a:alphaModFix/>
            <a:extLst>
              <a:ext uri="{28A0092B-C50C-407E-A947-70E740481C1C}">
                <a14:useLocalDpi xmlns:a14="http://schemas.microsoft.com/office/drawing/2010/main" val="0"/>
              </a:ext>
            </a:extLst>
          </a:blip>
          <a:stretch>
            <a:fillRect/>
          </a:stretch>
        </p:blipFill>
        <p:spPr>
          <a:xfrm>
            <a:off x="2819400" y="4419600"/>
            <a:ext cx="2971800" cy="2228850"/>
          </a:xfrm>
          <a:prstGeom prst="rect">
            <a:avLst/>
          </a:prstGeom>
          <a:ln>
            <a:noFill/>
          </a:ln>
          <a:effectLst>
            <a:softEdge rad="112500"/>
          </a:effectLst>
        </p:spPr>
      </p:pic>
      <p:pic>
        <p:nvPicPr>
          <p:cNvPr id="11" name="Picture 10" descr="Barsotti Barn.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2400" y="4572000"/>
            <a:ext cx="2641600" cy="1981200"/>
          </a:xfrm>
          <a:prstGeom prst="rect">
            <a:avLst/>
          </a:prstGeom>
          <a:ln>
            <a:noFill/>
          </a:ln>
          <a:effectLst>
            <a:softEdge rad="112500"/>
          </a:effectLst>
        </p:spPr>
      </p:pic>
    </p:spTree>
  </p:cSld>
  <p:clrMapOvr>
    <a:masterClrMapping/>
  </p:clrMapOvr>
  <p:transition xmlns:p14="http://schemas.microsoft.com/office/powerpoint/2010/main" spd="slow" advTm="6000">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0" y="0"/>
            <a:ext cx="5943600" cy="1143000"/>
          </a:xfrm>
        </p:spPr>
        <p:txBody>
          <a:bodyPr>
            <a:scene3d>
              <a:camera prst="perspectiveFront"/>
              <a:lightRig rig="threePt" dir="t"/>
            </a:scene3d>
          </a:bodyPr>
          <a:lstStyle/>
          <a:p>
            <a:r>
              <a:rPr lang="en-US" dirty="0">
                <a:latin typeface="Arial" charset="0"/>
                <a:cs typeface="Arial" charset="0"/>
              </a:rPr>
              <a:t>Outdoor Parking</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304800" y="1219200"/>
            <a:ext cx="4876800" cy="487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62600" y="533400"/>
            <a:ext cx="2867025"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62600" y="3505200"/>
            <a:ext cx="2895600" cy="2771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800" advClick="0" advTm="6000">
        <p:fade/>
      </p:transition>
    </mc:Choice>
    <mc:Fallback>
      <p:transition xmlns:p14="http://schemas.microsoft.com/office/powerpoint/2010/main" spd="slow" advClick="0" advTm="6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0"/>
                                  </p:stCondLst>
                                  <p:childTnLst>
                                    <p:set>
                                      <p:cBhvr>
                                        <p:cTn id="9" dur="1" fill="hold">
                                          <p:stCondLst>
                                            <p:cond delay="999"/>
                                          </p:stCondLst>
                                        </p:cTn>
                                        <p:tgtEl>
                                          <p:spTgt spid="6"/>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nodeType="afterEffect">
                                  <p:stCondLst>
                                    <p:cond delay="500"/>
                                  </p:stCondLst>
                                  <p:childTnLst>
                                    <p:set>
                                      <p:cBhvr>
                                        <p:cTn id="12" dur="1" fill="hold">
                                          <p:stCondLst>
                                            <p:cond delay="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72200" y="2286000"/>
            <a:ext cx="2590800" cy="2382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19600" y="381000"/>
            <a:ext cx="1302254"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124200"/>
            <a:ext cx="1447800" cy="1577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81000" y="2438400"/>
            <a:ext cx="3581400" cy="1843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7"/>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81000" y="381000"/>
            <a:ext cx="3581400" cy="1665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10"/>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114800" y="4876800"/>
            <a:ext cx="4660900" cy="1511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11"/>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80999" y="4724400"/>
            <a:ext cx="3564801"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72200" y="381000"/>
            <a:ext cx="2590800" cy="17526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705600" y="838200"/>
            <a:ext cx="1600200" cy="830997"/>
          </a:xfrm>
          <a:prstGeom prst="rect">
            <a:avLst/>
          </a:prstGeom>
          <a:noFill/>
        </p:spPr>
        <p:txBody>
          <a:bodyPr wrap="square" rtlCol="0">
            <a:spAutoFit/>
          </a:bodyPr>
          <a:lstStyle/>
          <a:p>
            <a:pPr algn="ctr"/>
            <a:r>
              <a:rPr lang="en-US" sz="2400" dirty="0" smtClean="0">
                <a:latin typeface="Arial"/>
                <a:cs typeface="Arial"/>
              </a:rPr>
              <a:t>Outdoor Parking</a:t>
            </a:r>
            <a:endParaRPr lang="en-US" sz="2400" dirty="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7000">
        <p:fade/>
      </p:transition>
    </mc:Choice>
    <mc:Fallback>
      <p:transition xmlns:p14="http://schemas.microsoft.com/office/powerpoint/2010/main" spd="med" advClick="0" advTm="7000">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a:xfrm>
            <a:off x="457200" y="152400"/>
            <a:ext cx="8229600" cy="1143000"/>
          </a:xfrm>
        </p:spPr>
        <p:txBody>
          <a:bodyPr>
            <a:scene3d>
              <a:camera prst="perspectiveFront"/>
              <a:lightRig rig="threePt" dir="t"/>
            </a:scene3d>
          </a:bodyPr>
          <a:lstStyle/>
          <a:p>
            <a:r>
              <a:rPr lang="en-US" dirty="0">
                <a:latin typeface="Arial" charset="0"/>
                <a:cs typeface="Arial" charset="0"/>
              </a:rPr>
              <a:t>Color Options</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70038" y="1600200"/>
            <a:ext cx="6080125" cy="43434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xmlns:p14="http://schemas.microsoft.com/office/powerpoint/2010/main" spd="med" advClick="0" advTm="8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43434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dirty="0">
                <a:latin typeface="Copperplate Gothic Bold" charset="0"/>
              </a:rPr>
              <a:t>Recycled Plastic Site Furnishings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524000"/>
            <a:ext cx="8229600" cy="2514600"/>
          </a:xfrm>
        </p:spPr>
      </p:pic>
    </p:spTree>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xmlns:p14="http://schemas.microsoft.com/office/powerpoint/2010/main" spd="med" advClick="0" advTm="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nodeType="afterGroup">
                            <p:stCondLst>
                              <p:cond delay="500"/>
                            </p:stCondLst>
                            <p:childTnLst>
                              <p:par>
                                <p:cTn id="11" presetID="1"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81000" y="1447800"/>
            <a:ext cx="8458200" cy="5410200"/>
          </a:xfrm>
        </p:spPr>
        <p:txBody>
          <a:bodyPr rtlCol="0">
            <a:normAutofit fontScale="55000" lnSpcReduction="20000"/>
          </a:bodyPr>
          <a:lstStyle/>
          <a:p>
            <a:pPr fontAlgn="auto">
              <a:spcAft>
                <a:spcPts val="600"/>
              </a:spcAft>
              <a:buFont typeface="Arial" pitchFamily="34" charset="0"/>
              <a:buChar char="•"/>
              <a:defRPr/>
            </a:pPr>
            <a:r>
              <a:rPr lang="en-US" sz="3800" b="1" dirty="0" smtClean="0">
                <a:latin typeface="Arial" pitchFamily="34" charset="0"/>
                <a:ea typeface="+mn-ea"/>
                <a:cs typeface="Arial" pitchFamily="34" charset="0"/>
              </a:rPr>
              <a:t>ForeSite is a division of Bedford Technology</a:t>
            </a:r>
          </a:p>
          <a:p>
            <a:pPr fontAlgn="auto">
              <a:spcAft>
                <a:spcPts val="600"/>
              </a:spcAft>
              <a:buFont typeface="Arial" pitchFamily="34" charset="0"/>
              <a:buChar char="•"/>
              <a:defRPr/>
            </a:pPr>
            <a:r>
              <a:rPr lang="en-US" sz="3800" b="1" dirty="0" smtClean="0">
                <a:latin typeface="Arial" pitchFamily="34" charset="0"/>
                <a:ea typeface="+mn-ea"/>
                <a:cs typeface="Arial" pitchFamily="34" charset="0"/>
              </a:rPr>
              <a:t>Manufacturer of: benches, picnic tables and recycled profiles</a:t>
            </a:r>
          </a:p>
          <a:p>
            <a:pPr fontAlgn="auto">
              <a:spcAft>
                <a:spcPts val="600"/>
              </a:spcAft>
              <a:buFont typeface="Arial" pitchFamily="34" charset="0"/>
              <a:buChar char="•"/>
              <a:defRPr/>
            </a:pPr>
            <a:r>
              <a:rPr lang="en-US" sz="3800" b="1" dirty="0" smtClean="0">
                <a:latin typeface="Arial" pitchFamily="34" charset="0"/>
                <a:ea typeface="+mn-ea"/>
                <a:cs typeface="Arial" pitchFamily="34" charset="0"/>
              </a:rPr>
              <a:t>Since </a:t>
            </a:r>
            <a:r>
              <a:rPr lang="en-US" sz="3800" b="1" dirty="0">
                <a:latin typeface="Arial" pitchFamily="34" charset="0"/>
                <a:ea typeface="+mn-ea"/>
                <a:cs typeface="Arial" pitchFamily="34" charset="0"/>
              </a:rPr>
              <a:t>1990, Bedford Technology has been recognized as one of the most experienced and reliable manufacturers </a:t>
            </a:r>
            <a:r>
              <a:rPr lang="en-US" sz="3800" b="1" dirty="0" smtClean="0">
                <a:latin typeface="Arial" pitchFamily="34" charset="0"/>
                <a:ea typeface="+mn-ea"/>
                <a:cs typeface="Arial" pitchFamily="34" charset="0"/>
              </a:rPr>
              <a:t>of </a:t>
            </a:r>
            <a:r>
              <a:rPr lang="en-US" sz="3800" b="1" dirty="0">
                <a:latin typeface="Arial" pitchFamily="34" charset="0"/>
                <a:ea typeface="+mn-ea"/>
                <a:cs typeface="Arial" pitchFamily="34" charset="0"/>
              </a:rPr>
              <a:t>recycled plastic </a:t>
            </a:r>
            <a:r>
              <a:rPr lang="en-US" sz="3800" b="1" dirty="0" smtClean="0">
                <a:latin typeface="Arial" pitchFamily="34" charset="0"/>
                <a:ea typeface="+mn-ea"/>
                <a:cs typeface="Arial" pitchFamily="34" charset="0"/>
              </a:rPr>
              <a:t>products</a:t>
            </a:r>
          </a:p>
          <a:p>
            <a:pPr fontAlgn="auto">
              <a:spcAft>
                <a:spcPts val="600"/>
              </a:spcAft>
              <a:buFont typeface="Arial" pitchFamily="34" charset="0"/>
              <a:buChar char="•"/>
              <a:defRPr/>
            </a:pPr>
            <a:r>
              <a:rPr lang="en-US" sz="3800" b="1" dirty="0" smtClean="0">
                <a:latin typeface="Arial" pitchFamily="34" charset="0"/>
                <a:ea typeface="+mn-ea"/>
                <a:cs typeface="Arial" pitchFamily="34" charset="0"/>
              </a:rPr>
              <a:t>Long lasting materials backed up by long term warranty:</a:t>
            </a:r>
          </a:p>
          <a:p>
            <a:pPr lvl="1" fontAlgn="auto">
              <a:spcAft>
                <a:spcPts val="600"/>
              </a:spcAft>
              <a:buFont typeface="Arial" pitchFamily="34" charset="0"/>
              <a:buChar char="–"/>
              <a:defRPr/>
            </a:pPr>
            <a:r>
              <a:rPr lang="en-US" sz="3800" dirty="0" smtClean="0">
                <a:latin typeface="Arial" pitchFamily="34" charset="0"/>
                <a:ea typeface="+mn-ea"/>
                <a:cs typeface="Arial" pitchFamily="34" charset="0"/>
              </a:rPr>
              <a:t>Select™ solid core plastic lumber is protected by a 50-year warranty</a:t>
            </a:r>
          </a:p>
          <a:p>
            <a:pPr lvl="1" fontAlgn="auto">
              <a:spcAft>
                <a:spcPts val="600"/>
              </a:spcAft>
              <a:buFont typeface="Arial" pitchFamily="34" charset="0"/>
              <a:buChar char="–"/>
              <a:defRPr/>
            </a:pPr>
            <a:r>
              <a:rPr lang="en-US" sz="3800" dirty="0" smtClean="0">
                <a:latin typeface="Arial" pitchFamily="34" charset="0"/>
                <a:ea typeface="+mn-ea"/>
                <a:cs typeface="Arial" pitchFamily="34" charset="0"/>
              </a:rPr>
              <a:t>Frames are protected by a limited, 20-year warranty</a:t>
            </a:r>
          </a:p>
          <a:p>
            <a:pPr fontAlgn="auto">
              <a:spcAft>
                <a:spcPts val="600"/>
              </a:spcAft>
              <a:buFont typeface="Arial" pitchFamily="34" charset="0"/>
              <a:buChar char="•"/>
              <a:defRPr/>
            </a:pPr>
            <a:r>
              <a:rPr lang="en-US" sz="3800" b="1" dirty="0" smtClean="0">
                <a:latin typeface="Arial" pitchFamily="34" charset="0"/>
                <a:ea typeface="+mn-ea"/>
                <a:cs typeface="Arial" pitchFamily="34" charset="0"/>
              </a:rPr>
              <a:t>Bedford </a:t>
            </a:r>
            <a:r>
              <a:rPr lang="en-US" sz="3800" b="1" dirty="0">
                <a:latin typeface="Arial" pitchFamily="34" charset="0"/>
                <a:ea typeface="+mn-ea"/>
                <a:cs typeface="Arial" pitchFamily="34" charset="0"/>
              </a:rPr>
              <a:t>can design a custom product to suit your specific </a:t>
            </a:r>
            <a:r>
              <a:rPr lang="en-US" sz="3800" b="1" dirty="0" smtClean="0">
                <a:latin typeface="Arial" pitchFamily="34" charset="0"/>
                <a:ea typeface="+mn-ea"/>
                <a:cs typeface="Arial" pitchFamily="34" charset="0"/>
              </a:rPr>
              <a:t>application</a:t>
            </a:r>
          </a:p>
          <a:p>
            <a:pPr fontAlgn="auto">
              <a:spcAft>
                <a:spcPts val="600"/>
              </a:spcAft>
              <a:buFont typeface="Arial" pitchFamily="34" charset="0"/>
              <a:buChar char="•"/>
              <a:defRPr/>
            </a:pPr>
            <a:r>
              <a:rPr lang="en-US" sz="3800" b="1" dirty="0" smtClean="0">
                <a:latin typeface="Arial" pitchFamily="34" charset="0"/>
                <a:ea typeface="+mn-ea"/>
                <a:cs typeface="Arial" pitchFamily="34" charset="0"/>
              </a:rPr>
              <a:t>All ForeSite frames go through a 9 step polyester coating process  </a:t>
            </a:r>
          </a:p>
          <a:p>
            <a:pPr lvl="1" fontAlgn="auto">
              <a:spcAft>
                <a:spcPts val="600"/>
              </a:spcAft>
              <a:buFont typeface="Arial" pitchFamily="34" charset="0"/>
              <a:buChar char="–"/>
              <a:defRPr/>
            </a:pPr>
            <a:r>
              <a:rPr lang="en-US" sz="3800" dirty="0" smtClean="0">
                <a:latin typeface="Arial" pitchFamily="34" charset="0"/>
                <a:ea typeface="+mn-ea"/>
                <a:cs typeface="Arial" pitchFamily="34" charset="0"/>
              </a:rPr>
              <a:t>Ensures each piece will have true colo</a:t>
            </a:r>
            <a:r>
              <a:rPr lang="en-US" sz="3800" dirty="0">
                <a:latin typeface="Arial" pitchFamily="34" charset="0"/>
                <a:ea typeface="+mn-ea"/>
                <a:cs typeface="Arial" pitchFamily="34" charset="0"/>
              </a:rPr>
              <a:t>r</a:t>
            </a:r>
            <a:r>
              <a:rPr lang="en-US" sz="3800" dirty="0" smtClean="0">
                <a:latin typeface="Arial" pitchFamily="34" charset="0"/>
                <a:ea typeface="+mn-ea"/>
                <a:cs typeface="Arial" pitchFamily="34" charset="0"/>
              </a:rPr>
              <a:t> and superior chip resistance</a:t>
            </a:r>
          </a:p>
          <a:p>
            <a:pPr marL="0" indent="0" fontAlgn="auto">
              <a:spcAft>
                <a:spcPts val="0"/>
              </a:spcAft>
              <a:buFont typeface="Arial" pitchFamily="34" charset="0"/>
              <a:buNone/>
              <a:defRPr/>
            </a:pPr>
            <a:endParaRPr lang="en-US" sz="2400" b="1" dirty="0" smtClean="0">
              <a:latin typeface="Arial" pitchFamily="34" charset="0"/>
              <a:ea typeface="+mn-ea"/>
              <a:cs typeface="Arial" pitchFamily="34" charset="0"/>
            </a:endParaRPr>
          </a:p>
          <a:p>
            <a:pPr fontAlgn="auto">
              <a:spcAft>
                <a:spcPts val="0"/>
              </a:spcAft>
              <a:buFont typeface="Arial" pitchFamily="34" charset="0"/>
              <a:buChar char="•"/>
              <a:defRPr/>
            </a:pPr>
            <a:endParaRPr lang="en-US" dirty="0">
              <a:ea typeface="+mn-ea"/>
              <a:cs typeface="+mn-cs"/>
            </a:endParaRPr>
          </a:p>
        </p:txBody>
      </p:sp>
      <p:pic>
        <p:nvPicPr>
          <p:cNvPr id="83970" name="Picture 1"/>
          <p:cNvPicPr>
            <a:picLocks noChangeAspect="1"/>
          </p:cNvPicPr>
          <p:nvPr/>
        </p:nvPicPr>
        <p:blipFill>
          <a:blip r:embed="rId2" cstate="screen">
            <a:extLst>
              <a:ext uri="{28A0092B-C50C-407E-A947-70E740481C1C}">
                <a14:useLocalDpi xmlns:a14="http://schemas.microsoft.com/office/drawing/2010/main" val="0"/>
              </a:ext>
            </a:extLst>
          </a:blip>
          <a:srcRect r="8675"/>
          <a:stretch>
            <a:fillRect/>
          </a:stretch>
        </p:blipFill>
        <p:spPr bwMode="auto">
          <a:xfrm>
            <a:off x="2819400" y="228600"/>
            <a:ext cx="35052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457200" y="-152400"/>
            <a:ext cx="8229600" cy="1143000"/>
          </a:xfrm>
        </p:spPr>
        <p:txBody>
          <a:bodyPr>
            <a:scene3d>
              <a:camera prst="perspectiveFront"/>
              <a:lightRig rig="threePt" dir="t"/>
            </a:scene3d>
          </a:bodyPr>
          <a:lstStyle/>
          <a:p>
            <a:r>
              <a:rPr lang="en-US" sz="3600" dirty="0">
                <a:latin typeface="Arial" charset="0"/>
                <a:cs typeface="Arial" charset="0"/>
              </a:rPr>
              <a:t>Backless Benches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63525" y="838200"/>
            <a:ext cx="4156075" cy="2744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838200"/>
            <a:ext cx="4267200" cy="2744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63525" y="3733800"/>
            <a:ext cx="4156075" cy="2936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733800"/>
            <a:ext cx="4267200" cy="2936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advClick="0" advTm="8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457200" y="0"/>
            <a:ext cx="8229600" cy="914400"/>
          </a:xfrm>
        </p:spPr>
        <p:txBody>
          <a:bodyPr>
            <a:scene3d>
              <a:camera prst="perspectiveFront"/>
              <a:lightRig rig="threePt" dir="t"/>
            </a:scene3d>
          </a:bodyPr>
          <a:lstStyle/>
          <a:p>
            <a:r>
              <a:rPr lang="en-US" sz="3600" dirty="0">
                <a:latin typeface="Arial" charset="0"/>
                <a:cs typeface="Arial" charset="0"/>
              </a:rPr>
              <a:t>Benches</a:t>
            </a:r>
            <a:endParaRPr lang="en-US" dirty="0">
              <a:latin typeface="Arial"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39624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838200"/>
            <a:ext cx="39624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962400"/>
            <a:ext cx="3962400" cy="2684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648200" y="3962400"/>
            <a:ext cx="3962400" cy="2684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9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457200" y="0"/>
            <a:ext cx="8229600" cy="990600"/>
          </a:xfrm>
        </p:spPr>
        <p:txBody>
          <a:bodyPr>
            <a:scene3d>
              <a:camera prst="perspectiveFront"/>
              <a:lightRig rig="threePt" dir="t"/>
            </a:scene3d>
          </a:bodyPr>
          <a:lstStyle/>
          <a:p>
            <a:r>
              <a:rPr lang="en-US" sz="3600" dirty="0">
                <a:latin typeface="Arial" charset="0"/>
                <a:cs typeface="Arial" charset="0"/>
              </a:rPr>
              <a:t>Picnic Tables</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914400"/>
            <a:ext cx="3962400" cy="2624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24400" y="914400"/>
            <a:ext cx="3940175" cy="2624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9600" y="3733800"/>
            <a:ext cx="39624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724400" y="3733800"/>
            <a:ext cx="3940175" cy="295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xmlns:p14="http://schemas.microsoft.com/office/powerpoint/2010/main" spd="med" advClick="0" advTm="8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457200"/>
            <a:ext cx="8229600" cy="838200"/>
          </a:xfrm>
        </p:spPr>
        <p:txBody>
          <a:bodyPr>
            <a:scene3d>
              <a:camera prst="perspectiveFront"/>
              <a:lightRig rig="threePt" dir="t"/>
            </a:scene3d>
          </a:bodyPr>
          <a:lstStyle/>
          <a:p>
            <a:r>
              <a:rPr lang="en-US" dirty="0">
                <a:latin typeface="Arial" charset="0"/>
                <a:cs typeface="Arial" charset="0"/>
              </a:rPr>
              <a:t>Color Options</a:t>
            </a:r>
          </a:p>
        </p:txBody>
      </p:sp>
      <p:pic>
        <p:nvPicPr>
          <p:cNvPr id="88066"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8200" y="1600200"/>
            <a:ext cx="7486650" cy="4706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5000">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457200" y="0"/>
            <a:ext cx="8229600" cy="838200"/>
          </a:xfrm>
        </p:spPr>
        <p:txBody>
          <a:bodyPr>
            <a:scene3d>
              <a:camera prst="perspectiveFront"/>
              <a:lightRig rig="threePt" dir="t"/>
            </a:scene3d>
          </a:bodyPr>
          <a:lstStyle/>
          <a:p>
            <a:r>
              <a:rPr lang="en-US" dirty="0">
                <a:latin typeface="Arial" charset="0"/>
                <a:cs typeface="Arial" charset="0"/>
              </a:rPr>
              <a:t>Profiles</a:t>
            </a:r>
          </a:p>
        </p:txBody>
      </p:sp>
      <p:sp>
        <p:nvSpPr>
          <p:cNvPr id="89090" name="Content Placeholder 2"/>
          <p:cNvSpPr>
            <a:spLocks noGrp="1"/>
          </p:cNvSpPr>
          <p:nvPr>
            <p:ph idx="1"/>
          </p:nvPr>
        </p:nvSpPr>
        <p:spPr>
          <a:xfrm>
            <a:off x="457200" y="533400"/>
            <a:ext cx="8229600" cy="4602163"/>
          </a:xfrm>
        </p:spPr>
        <p:txBody>
          <a:bodyPr/>
          <a:lstStyle/>
          <a:p>
            <a:pPr marL="0" indent="0" algn="ctr">
              <a:buFont typeface="Arial" charset="0"/>
              <a:buNone/>
            </a:pPr>
            <a:endParaRPr lang="en-US" sz="1800" dirty="0" smtClean="0">
              <a:latin typeface="Arial" charset="0"/>
              <a:cs typeface="Arial" charset="0"/>
            </a:endParaRPr>
          </a:p>
          <a:p>
            <a:pPr marL="0" indent="0" algn="ctr">
              <a:buFont typeface="Arial" charset="0"/>
              <a:buNone/>
            </a:pPr>
            <a:r>
              <a:rPr lang="en-US" sz="1800" dirty="0" smtClean="0">
                <a:latin typeface="Arial" charset="0"/>
                <a:cs typeface="Arial" charset="0"/>
              </a:rPr>
              <a:t>SELECTFORCE</a:t>
            </a:r>
            <a:r>
              <a:rPr lang="en-US" sz="1800" baseline="30000" dirty="0">
                <a:latin typeface="Arial" charset="0"/>
                <a:cs typeface="Arial" charset="0"/>
              </a:rPr>
              <a:t>®</a:t>
            </a:r>
            <a:r>
              <a:rPr lang="en-US" sz="1800" dirty="0">
                <a:latin typeface="Arial" charset="0"/>
                <a:cs typeface="Arial" charset="0"/>
              </a:rPr>
              <a:t> 100% recycled plastic product utilizes high quality HDPE (</a:t>
            </a:r>
            <a:r>
              <a:rPr lang="en-US" sz="1800" i="1" dirty="0">
                <a:latin typeface="Arial" charset="0"/>
                <a:cs typeface="Arial" charset="0"/>
              </a:rPr>
              <a:t>High Density Polyethylene) </a:t>
            </a:r>
            <a:r>
              <a:rPr lang="en-US" sz="1800" dirty="0">
                <a:latin typeface="Arial" charset="0"/>
                <a:cs typeface="Arial" charset="0"/>
              </a:rPr>
              <a:t>to create a long lasting recycled plastic lumber.  Ultraviolet stabilizers provide resistance to color fading in outside </a:t>
            </a:r>
            <a:r>
              <a:rPr lang="en-US" sz="1800" dirty="0" smtClean="0">
                <a:latin typeface="Arial" charset="0"/>
                <a:cs typeface="Arial" charset="0"/>
              </a:rPr>
              <a:t>applications</a:t>
            </a:r>
            <a:endParaRPr lang="en-US" sz="1800" dirty="0">
              <a:latin typeface="Arial" charset="0"/>
              <a:cs typeface="Arial" charset="0"/>
            </a:endParaRPr>
          </a:p>
        </p:txBody>
      </p:sp>
      <p:pic>
        <p:nvPicPr>
          <p:cNvPr id="89091"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52600" y="1905000"/>
            <a:ext cx="1936750" cy="16335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0" y="1905000"/>
            <a:ext cx="1752600" cy="16335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15000" y="1905000"/>
            <a:ext cx="1828800" cy="16335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ctangle 7"/>
          <p:cNvSpPr>
            <a:spLocks noChangeArrowheads="1"/>
          </p:cNvSpPr>
          <p:nvPr/>
        </p:nvSpPr>
        <p:spPr bwMode="auto">
          <a:xfrm>
            <a:off x="533400" y="3505200"/>
            <a:ext cx="8153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latin typeface="Arial" charset="0"/>
                <a:cs typeface="Arial" charset="0"/>
              </a:rPr>
              <a:t>FIBERFORCE® recycled plastic lumber product is manufactured from high quality HDPE, ultraviolet stabilizers, colorants and fiberglass strands to increase rigidity.  This added rigidity creates characteristics suited for many structural applications where a wider span, dimensional stability, increased strength or rigidity is required. </a:t>
            </a:r>
          </a:p>
        </p:txBody>
      </p:sp>
      <p:pic>
        <p:nvPicPr>
          <p:cNvPr id="89095" name="Picture 8"/>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19175" y="5016500"/>
            <a:ext cx="2028825" cy="1704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78225" y="5006975"/>
            <a:ext cx="1679575" cy="1714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Picture 10"/>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765800" y="5010150"/>
            <a:ext cx="2235200" cy="1676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xmlns:p14="http://schemas.microsoft.com/office/powerpoint/2010/main" spd="med" advClick="0" advTm="10000">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5105400" y="533400"/>
            <a:ext cx="3657600" cy="2163763"/>
          </a:xfrm>
        </p:spPr>
        <p:txBody>
          <a:bodyPr>
            <a:scene3d>
              <a:camera prst="obliqueTopLeft"/>
              <a:lightRig rig="threePt" dir="t"/>
            </a:scene3d>
          </a:bodyPr>
          <a:lstStyle/>
          <a:p>
            <a:r>
              <a:rPr lang="en-US" dirty="0">
                <a:latin typeface="Arial" charset="0"/>
                <a:cs typeface="Arial" charset="0"/>
              </a:rPr>
              <a:t>Hexagon Shelters </a:t>
            </a:r>
          </a:p>
        </p:txBody>
      </p:sp>
      <p:pic>
        <p:nvPicPr>
          <p:cNvPr id="7" name="Picture 6" descr="Copy_of_spaulding_park_muskogee_(4)[1].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8600" y="228600"/>
            <a:ext cx="4117975"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Vented Octagon.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495800" y="3352800"/>
            <a:ext cx="4394200" cy="3295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244" name="TextBox 9"/>
          <p:cNvSpPr txBox="1">
            <a:spLocks noChangeArrowheads="1"/>
          </p:cNvSpPr>
          <p:nvPr/>
        </p:nvSpPr>
        <p:spPr bwMode="auto">
          <a:xfrm>
            <a:off x="914400" y="4419600"/>
            <a:ext cx="3505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bliqueTopLeft"/>
              <a:lightRig rig="threePt" dir="t"/>
            </a:scene3d>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4400" dirty="0">
                <a:latin typeface="Arial" charset="0"/>
                <a:cs typeface="Arial" charset="0"/>
              </a:rPr>
              <a:t>Octagon Shelters </a:t>
            </a:r>
          </a:p>
        </p:txBody>
      </p:sp>
    </p:spTree>
  </p:cSld>
  <p:clrMapOvr>
    <a:masterClrMapping/>
  </p:clrMapOvr>
  <mc:AlternateContent xmlns:mc="http://schemas.openxmlformats.org/markup-compatibility/2006">
    <mc:Choice xmlns:p14="http://schemas.microsoft.com/office/powerpoint/2010/main" Requires="p14">
      <p:transition spd="med" p14:dur="700" advTm="6000">
        <p:fade/>
      </p:transition>
    </mc:Choice>
    <mc:Fallback>
      <p:transition xmlns:p14="http://schemas.microsoft.com/office/powerpoint/2010/main" spd="med" advTm="6000">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457200" y="152400"/>
            <a:ext cx="8229600" cy="1143000"/>
          </a:xfrm>
        </p:spPr>
        <p:txBody>
          <a:bodyPr>
            <a:scene3d>
              <a:camera prst="perspectiveFront"/>
              <a:lightRig rig="threePt" dir="t"/>
            </a:scene3d>
          </a:bodyPr>
          <a:lstStyle/>
          <a:p>
            <a:r>
              <a:rPr lang="en-US" dirty="0">
                <a:latin typeface="Arial" charset="0"/>
                <a:cs typeface="Arial" charset="0"/>
              </a:rPr>
              <a:t>Profile Product Features</a:t>
            </a:r>
          </a:p>
        </p:txBody>
      </p:sp>
      <p:sp>
        <p:nvSpPr>
          <p:cNvPr id="3" name="Content Placeholder 2"/>
          <p:cNvSpPr>
            <a:spLocks noGrp="1"/>
          </p:cNvSpPr>
          <p:nvPr>
            <p:ph idx="1"/>
          </p:nvPr>
        </p:nvSpPr>
        <p:spPr>
          <a:xfrm>
            <a:off x="228600" y="1371600"/>
            <a:ext cx="8763000" cy="5257800"/>
          </a:xfrm>
        </p:spPr>
        <p:txBody>
          <a:bodyPr rtlCol="0">
            <a:normAutofit fontScale="77500" lnSpcReduction="20000"/>
          </a:bodyPr>
          <a:lstStyle/>
          <a:p>
            <a:pPr lvl="1" fontAlgn="auto">
              <a:spcAft>
                <a:spcPts val="600"/>
              </a:spcAft>
              <a:buFont typeface="Arial" pitchFamily="34" charset="0"/>
              <a:buChar char="–"/>
              <a:defRPr/>
            </a:pPr>
            <a:r>
              <a:rPr lang="en-US" sz="3100" dirty="0" smtClean="0">
                <a:latin typeface="Arial" pitchFamily="34" charset="0"/>
                <a:ea typeface="+mn-ea"/>
                <a:cs typeface="Arial" pitchFamily="34" charset="0"/>
              </a:rPr>
              <a:t>Low </a:t>
            </a:r>
            <a:r>
              <a:rPr lang="en-US" sz="3100" dirty="0">
                <a:latin typeface="Arial" pitchFamily="34" charset="0"/>
                <a:ea typeface="+mn-ea"/>
                <a:cs typeface="Arial" pitchFamily="34" charset="0"/>
              </a:rPr>
              <a:t>maintenance</a:t>
            </a:r>
          </a:p>
          <a:p>
            <a:pPr lvl="1" fontAlgn="auto">
              <a:spcAft>
                <a:spcPts val="600"/>
              </a:spcAft>
              <a:buFont typeface="Arial" pitchFamily="34" charset="0"/>
              <a:buChar char="–"/>
              <a:defRPr/>
            </a:pPr>
            <a:r>
              <a:rPr lang="en-US" sz="3100" dirty="0">
                <a:latin typeface="Arial" pitchFamily="34" charset="0"/>
                <a:ea typeface="+mn-ea"/>
                <a:cs typeface="Arial" pitchFamily="34" charset="0"/>
              </a:rPr>
              <a:t>Long life expectancy</a:t>
            </a:r>
          </a:p>
          <a:p>
            <a:pPr lvl="1" fontAlgn="auto">
              <a:spcAft>
                <a:spcPts val="600"/>
              </a:spcAft>
              <a:buFont typeface="Arial" pitchFamily="34" charset="0"/>
              <a:buChar char="–"/>
              <a:defRPr/>
            </a:pPr>
            <a:r>
              <a:rPr lang="en-US" sz="3100" dirty="0">
                <a:latin typeface="Arial" pitchFamily="34" charset="0"/>
                <a:ea typeface="+mn-ea"/>
                <a:cs typeface="Arial" pitchFamily="34" charset="0"/>
              </a:rPr>
              <a:t>Various lengths</a:t>
            </a:r>
          </a:p>
          <a:p>
            <a:pPr lvl="1" fontAlgn="auto">
              <a:spcAft>
                <a:spcPts val="600"/>
              </a:spcAft>
              <a:buFont typeface="Arial" pitchFamily="34" charset="0"/>
              <a:buChar char="–"/>
              <a:defRPr/>
            </a:pPr>
            <a:r>
              <a:rPr lang="en-US" sz="3100" dirty="0">
                <a:latin typeface="Arial" pitchFamily="34" charset="0"/>
                <a:ea typeface="+mn-ea"/>
                <a:cs typeface="Arial" pitchFamily="34" charset="0"/>
              </a:rPr>
              <a:t>No rotting, splintering, painting or staining</a:t>
            </a:r>
          </a:p>
          <a:p>
            <a:pPr lvl="1" fontAlgn="auto">
              <a:spcAft>
                <a:spcPts val="600"/>
              </a:spcAft>
              <a:buFont typeface="Arial" pitchFamily="34" charset="0"/>
              <a:buChar char="–"/>
              <a:defRPr/>
            </a:pPr>
            <a:r>
              <a:rPr lang="en-US" sz="3100" dirty="0">
                <a:latin typeface="Arial" pitchFamily="34" charset="0"/>
                <a:ea typeface="+mn-ea"/>
                <a:cs typeface="Arial" pitchFamily="34" charset="0"/>
              </a:rPr>
              <a:t>Cuts, drills and secures just like wood</a:t>
            </a:r>
          </a:p>
          <a:p>
            <a:pPr lvl="1" fontAlgn="auto">
              <a:spcAft>
                <a:spcPts val="600"/>
              </a:spcAft>
              <a:buFont typeface="Arial" pitchFamily="34" charset="0"/>
              <a:buChar char="–"/>
              <a:defRPr/>
            </a:pPr>
            <a:r>
              <a:rPr lang="en-US" sz="3100" dirty="0">
                <a:latin typeface="Arial" pitchFamily="34" charset="0"/>
                <a:ea typeface="+mn-ea"/>
                <a:cs typeface="Arial" pitchFamily="34" charset="0"/>
              </a:rPr>
              <a:t>Available in multiple profiles</a:t>
            </a:r>
          </a:p>
          <a:p>
            <a:pPr lvl="1" fontAlgn="auto">
              <a:spcAft>
                <a:spcPts val="600"/>
              </a:spcAft>
              <a:buFont typeface="Arial" pitchFamily="34" charset="0"/>
              <a:buChar char="–"/>
              <a:defRPr/>
            </a:pPr>
            <a:r>
              <a:rPr lang="en-US" sz="3100" dirty="0">
                <a:latin typeface="Arial" pitchFamily="34" charset="0"/>
                <a:ea typeface="+mn-ea"/>
                <a:cs typeface="Arial" pitchFamily="34" charset="0"/>
              </a:rPr>
              <a:t>Available </a:t>
            </a:r>
            <a:r>
              <a:rPr lang="en-US" sz="3100" dirty="0" smtClean="0">
                <a:latin typeface="Arial" pitchFamily="34" charset="0"/>
                <a:ea typeface="+mn-ea"/>
                <a:cs typeface="Arial" pitchFamily="34" charset="0"/>
              </a:rPr>
              <a:t>in 15 </a:t>
            </a:r>
            <a:r>
              <a:rPr lang="en-US" sz="3100" dirty="0">
                <a:latin typeface="Arial" pitchFamily="34" charset="0"/>
                <a:ea typeface="+mn-ea"/>
                <a:cs typeface="Arial" pitchFamily="34" charset="0"/>
              </a:rPr>
              <a:t>colors</a:t>
            </a:r>
          </a:p>
          <a:p>
            <a:pPr lvl="1" fontAlgn="auto">
              <a:spcAft>
                <a:spcPts val="600"/>
              </a:spcAft>
              <a:buFont typeface="Arial" pitchFamily="34" charset="0"/>
              <a:buChar char="–"/>
              <a:defRPr/>
            </a:pPr>
            <a:r>
              <a:rPr lang="en-US" sz="3100" dirty="0">
                <a:latin typeface="Arial" pitchFamily="34" charset="0"/>
                <a:ea typeface="+mn-ea"/>
                <a:cs typeface="Arial" pitchFamily="34" charset="0"/>
              </a:rPr>
              <a:t>Textured surfaces</a:t>
            </a:r>
          </a:p>
          <a:p>
            <a:pPr lvl="1" fontAlgn="auto">
              <a:spcAft>
                <a:spcPts val="600"/>
              </a:spcAft>
              <a:buFont typeface="Arial" pitchFamily="34" charset="0"/>
              <a:buChar char="–"/>
              <a:defRPr/>
            </a:pPr>
            <a:r>
              <a:rPr lang="en-US" sz="3100" dirty="0">
                <a:latin typeface="Arial" pitchFamily="34" charset="0"/>
                <a:ea typeface="+mn-ea"/>
                <a:cs typeface="Arial" pitchFamily="34" charset="0"/>
              </a:rPr>
              <a:t>Continuous piece construction</a:t>
            </a:r>
          </a:p>
          <a:p>
            <a:pPr lvl="1" fontAlgn="auto">
              <a:spcAft>
                <a:spcPts val="600"/>
              </a:spcAft>
              <a:buFont typeface="Arial" pitchFamily="34" charset="0"/>
              <a:buChar char="–"/>
              <a:defRPr/>
            </a:pPr>
            <a:r>
              <a:rPr lang="en-US" sz="3100" dirty="0">
                <a:latin typeface="Arial" pitchFamily="34" charset="0"/>
                <a:ea typeface="+mn-ea"/>
                <a:cs typeface="Arial" pitchFamily="34" charset="0"/>
              </a:rPr>
              <a:t>Environmentally friendly</a:t>
            </a:r>
          </a:p>
          <a:p>
            <a:pPr lvl="1" fontAlgn="auto">
              <a:spcAft>
                <a:spcPts val="600"/>
              </a:spcAft>
              <a:buFont typeface="Arial" pitchFamily="34" charset="0"/>
              <a:buChar char="–"/>
              <a:defRPr/>
            </a:pPr>
            <a:r>
              <a:rPr lang="en-US" sz="3100" dirty="0">
                <a:latin typeface="Arial" pitchFamily="34" charset="0"/>
                <a:ea typeface="+mn-ea"/>
                <a:cs typeface="Arial" pitchFamily="34" charset="0"/>
              </a:rPr>
              <a:t>Resistant to marine borers, termites, fungus, salt and oils</a:t>
            </a:r>
          </a:p>
          <a:p>
            <a:pPr algn="ctr" fontAlgn="auto">
              <a:spcAft>
                <a:spcPts val="0"/>
              </a:spcAft>
              <a:buFont typeface="Arial" pitchFamily="34" charset="0"/>
              <a:buChar char="•"/>
              <a:defRPr/>
            </a:pPr>
            <a:endParaRPr lang="en-US" dirty="0">
              <a:ea typeface="+mn-ea"/>
              <a:cs typeface="+mn-cs"/>
            </a:endParaRPr>
          </a:p>
        </p:txBody>
      </p:sp>
    </p:spTree>
  </p:cSld>
  <p:clrMapOvr>
    <a:masterClrMapping/>
  </p:clrMapOvr>
  <p:transition xmlns:p14="http://schemas.microsoft.com/office/powerpoint/2010/main" spd="slow" advClick="0" advTm="8000"/>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scene3d>
              <a:camera prst="perspectiveFront"/>
              <a:lightRig rig="threePt" dir="t"/>
            </a:scene3d>
          </a:bodyPr>
          <a:lstStyle/>
          <a:p>
            <a:r>
              <a:rPr lang="en-US" dirty="0">
                <a:latin typeface="Calibri" charset="0"/>
              </a:rPr>
              <a:t>Profile Color Options</a:t>
            </a:r>
          </a:p>
        </p:txBody>
      </p:sp>
      <p:pic>
        <p:nvPicPr>
          <p:cNvPr id="9113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600200"/>
            <a:ext cx="6429375" cy="4419600"/>
          </a:xfrm>
          <a:prstGeom prst="rect">
            <a:avLst/>
          </a:prstGeom>
          <a:ln>
            <a:noFill/>
          </a:ln>
          <a:effectLst>
            <a:outerShdw blurRad="190500" algn="tl" rotWithShape="0">
              <a:srgbClr val="000000">
                <a:alpha val="70000"/>
              </a:srgbClr>
            </a:outerShdw>
          </a:effectLst>
        </p:spPr>
      </p:pic>
    </p:spTree>
  </p:cSld>
  <p:clrMapOvr>
    <a:masterClrMapping/>
  </p:clrMapOvr>
  <p:transition xmlns:p14="http://schemas.microsoft.com/office/powerpoint/2010/main" spd="med" advClick="0" advTm="5000">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530469" y="1371600"/>
            <a:ext cx="8083062" cy="2133600"/>
          </a:xfrm>
        </p:spPr>
      </p:pic>
      <p:sp>
        <p:nvSpPr>
          <p:cNvPr id="2" name="TextBox 1"/>
          <p:cNvSpPr txBox="1">
            <a:spLocks noChangeArrowheads="1"/>
          </p:cNvSpPr>
          <p:nvPr/>
        </p:nvSpPr>
        <p:spPr bwMode="auto">
          <a:xfrm>
            <a:off x="0" y="426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600">
                <a:latin typeface="Copperplate Gothic Bold" charset="0"/>
              </a:rPr>
              <a:t>Tree Grates, Paver Grates, &amp; Bollards</a:t>
            </a:r>
          </a:p>
        </p:txBody>
      </p:sp>
    </p:spTree>
  </p:cSld>
  <p:clrMapOvr>
    <a:masterClrMapping/>
  </p:clrMapOvr>
  <p:transition xmlns:p14="http://schemas.microsoft.com/office/powerpoint/2010/main" spd="med" advClick="0" advTm="4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667000" y="381000"/>
            <a:ext cx="3929063" cy="1066800"/>
          </a:xfrm>
        </p:spPr>
      </p:pic>
      <p:sp>
        <p:nvSpPr>
          <p:cNvPr id="93186" name="TextBox 4"/>
          <p:cNvSpPr txBox="1">
            <a:spLocks noChangeArrowheads="1"/>
          </p:cNvSpPr>
          <p:nvPr/>
        </p:nvSpPr>
        <p:spPr bwMode="auto">
          <a:xfrm>
            <a:off x="228600" y="1828800"/>
            <a:ext cx="86868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buFont typeface="Arial" charset="0"/>
              <a:buChar char="•"/>
            </a:pPr>
            <a:r>
              <a:rPr lang="en-US" sz="2000" b="1" dirty="0">
                <a:latin typeface="Arial" charset="0"/>
                <a:cs typeface="Arial" charset="0"/>
              </a:rPr>
              <a:t>Over 30 years of experience in the tree/trench grate and bollard markets</a:t>
            </a:r>
          </a:p>
          <a:p>
            <a:pPr>
              <a:buFont typeface="Arial" charset="0"/>
              <a:buChar char="•"/>
            </a:pPr>
            <a:r>
              <a:rPr lang="en-US" sz="2000" b="1" dirty="0">
                <a:latin typeface="Arial" charset="0"/>
                <a:cs typeface="Arial" charset="0"/>
              </a:rPr>
              <a:t>Ironsmith has developed 18 tree grate styles with multiple shapes and sizes (standard sizes range from 36” to 10’ x 10’) </a:t>
            </a:r>
          </a:p>
          <a:p>
            <a:pPr>
              <a:buFont typeface="Arial" charset="0"/>
              <a:buChar char="•"/>
            </a:pPr>
            <a:r>
              <a:rPr lang="en-US" sz="2000" b="1" dirty="0">
                <a:latin typeface="Arial" charset="0"/>
                <a:cs typeface="Arial" charset="0"/>
              </a:rPr>
              <a:t>Standard styles: squares, and rounds</a:t>
            </a:r>
          </a:p>
          <a:p>
            <a:pPr>
              <a:buFont typeface="Arial" charset="0"/>
              <a:buChar char="•"/>
            </a:pPr>
            <a:r>
              <a:rPr lang="en-US" sz="2000" b="1" dirty="0">
                <a:latin typeface="Arial" charset="0"/>
                <a:cs typeface="Arial" charset="0"/>
              </a:rPr>
              <a:t>Styles also can be customized for any shape</a:t>
            </a:r>
          </a:p>
          <a:p>
            <a:pPr>
              <a:buFont typeface="Arial" charset="0"/>
              <a:buChar char="•"/>
            </a:pPr>
            <a:r>
              <a:rPr lang="en-US" sz="2000" b="1" dirty="0">
                <a:latin typeface="Arial" charset="0"/>
                <a:cs typeface="Arial" charset="0"/>
              </a:rPr>
              <a:t>Ironsmith is </a:t>
            </a:r>
            <a:r>
              <a:rPr lang="en-US" sz="2000" b="1" i="1" dirty="0">
                <a:latin typeface="Arial" charset="0"/>
                <a:cs typeface="Arial" charset="0"/>
              </a:rPr>
              <a:t>THE LEADER </a:t>
            </a:r>
            <a:r>
              <a:rPr lang="en-US" sz="2000" b="1" dirty="0">
                <a:latin typeface="Arial" charset="0"/>
                <a:cs typeface="Arial" charset="0"/>
              </a:rPr>
              <a:t>in ADA compliant tree grates</a:t>
            </a:r>
          </a:p>
          <a:p>
            <a:pPr>
              <a:buFont typeface="Arial" charset="0"/>
              <a:buChar char="•"/>
            </a:pPr>
            <a:r>
              <a:rPr lang="en-US" sz="2000" b="1" dirty="0">
                <a:latin typeface="Arial" charset="0"/>
                <a:cs typeface="Arial" charset="0"/>
              </a:rPr>
              <a:t>Ironsmith’s grate materials include: </a:t>
            </a:r>
          </a:p>
          <a:p>
            <a:pPr lvl="1"/>
            <a:r>
              <a:rPr lang="en-US" sz="2000" dirty="0">
                <a:latin typeface="Arial" charset="0"/>
                <a:cs typeface="Arial" charset="0"/>
              </a:rPr>
              <a:t>- cast iron </a:t>
            </a:r>
          </a:p>
          <a:p>
            <a:pPr lvl="1"/>
            <a:r>
              <a:rPr lang="en-US" sz="2000" dirty="0">
                <a:latin typeface="Arial" charset="0"/>
                <a:cs typeface="Arial" charset="0"/>
              </a:rPr>
              <a:t>- cast aluminum </a:t>
            </a:r>
          </a:p>
          <a:p>
            <a:pPr lvl="1"/>
            <a:r>
              <a:rPr lang="en-US" sz="2000" dirty="0">
                <a:latin typeface="Arial" charset="0"/>
                <a:cs typeface="Arial" charset="0"/>
              </a:rPr>
              <a:t>- cast bronze </a:t>
            </a:r>
          </a:p>
          <a:p>
            <a:pPr lvl="1"/>
            <a:r>
              <a:rPr lang="en-US" sz="2000" dirty="0">
                <a:latin typeface="Arial" charset="0"/>
                <a:cs typeface="Arial" charset="0"/>
              </a:rPr>
              <a:t>- stainless steel</a:t>
            </a:r>
          </a:p>
          <a:p>
            <a:pPr>
              <a:buFont typeface="Arial" charset="0"/>
              <a:buChar char="•"/>
            </a:pPr>
            <a:r>
              <a:rPr lang="en-US" sz="2000" b="1" dirty="0">
                <a:latin typeface="Arial" charset="0"/>
                <a:cs typeface="Arial" charset="0"/>
              </a:rPr>
              <a:t>All products are made to order which provide you with unlimited design &amp; finish options</a:t>
            </a:r>
          </a:p>
          <a:p>
            <a:pPr>
              <a:buFont typeface="Arial" charset="0"/>
              <a:buChar char="•"/>
            </a:pPr>
            <a:endParaRPr lang="en-US"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457200" y="-228600"/>
            <a:ext cx="8229600" cy="1143000"/>
          </a:xfrm>
        </p:spPr>
        <p:txBody>
          <a:bodyPr>
            <a:scene3d>
              <a:camera prst="perspectiveFront"/>
              <a:lightRig rig="threePt" dir="t"/>
            </a:scene3d>
          </a:bodyPr>
          <a:lstStyle/>
          <a:p>
            <a:r>
              <a:rPr lang="en-US" sz="3600" dirty="0">
                <a:latin typeface="Arial" charset="0"/>
                <a:cs typeface="Arial" charset="0"/>
              </a:rPr>
              <a:t>Tree Grates Collections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19150"/>
            <a:ext cx="2209800" cy="2762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798513"/>
            <a:ext cx="2211388" cy="2782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819150"/>
            <a:ext cx="2209800" cy="2762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963988"/>
            <a:ext cx="2209800" cy="2486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963988"/>
            <a:ext cx="2211388" cy="2486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963988"/>
            <a:ext cx="2209800" cy="2486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TextBox 2"/>
          <p:cNvSpPr txBox="1">
            <a:spLocks noChangeArrowheads="1"/>
          </p:cNvSpPr>
          <p:nvPr/>
        </p:nvSpPr>
        <p:spPr bwMode="auto">
          <a:xfrm>
            <a:off x="1143000" y="35814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Bond Street</a:t>
            </a:r>
          </a:p>
        </p:txBody>
      </p:sp>
      <p:sp>
        <p:nvSpPr>
          <p:cNvPr id="94217" name="TextBox 9"/>
          <p:cNvSpPr txBox="1">
            <a:spLocks noChangeArrowheads="1"/>
          </p:cNvSpPr>
          <p:nvPr/>
        </p:nvSpPr>
        <p:spPr bwMode="auto">
          <a:xfrm>
            <a:off x="3668713" y="6488113"/>
            <a:ext cx="181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Del Sol</a:t>
            </a:r>
          </a:p>
        </p:txBody>
      </p:sp>
      <p:sp>
        <p:nvSpPr>
          <p:cNvPr id="94218" name="TextBox 10"/>
          <p:cNvSpPr txBox="1">
            <a:spLocks noChangeArrowheads="1"/>
          </p:cNvSpPr>
          <p:nvPr/>
        </p:nvSpPr>
        <p:spPr bwMode="auto">
          <a:xfrm>
            <a:off x="6164263" y="6488113"/>
            <a:ext cx="1760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Glendale</a:t>
            </a:r>
          </a:p>
        </p:txBody>
      </p:sp>
      <p:sp>
        <p:nvSpPr>
          <p:cNvPr id="94219" name="TextBox 11"/>
          <p:cNvSpPr txBox="1">
            <a:spLocks noChangeArrowheads="1"/>
          </p:cNvSpPr>
          <p:nvPr/>
        </p:nvSpPr>
        <p:spPr bwMode="auto">
          <a:xfrm>
            <a:off x="6172200" y="35814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Briar</a:t>
            </a:r>
          </a:p>
        </p:txBody>
      </p:sp>
      <p:sp>
        <p:nvSpPr>
          <p:cNvPr id="94220" name="TextBox 12"/>
          <p:cNvSpPr txBox="1">
            <a:spLocks noChangeArrowheads="1"/>
          </p:cNvSpPr>
          <p:nvPr/>
        </p:nvSpPr>
        <p:spPr bwMode="auto">
          <a:xfrm>
            <a:off x="1143000" y="6488113"/>
            <a:ext cx="182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Camelia</a:t>
            </a:r>
          </a:p>
        </p:txBody>
      </p:sp>
      <p:sp>
        <p:nvSpPr>
          <p:cNvPr id="94221" name="TextBox 13"/>
          <p:cNvSpPr txBox="1">
            <a:spLocks noChangeArrowheads="1"/>
          </p:cNvSpPr>
          <p:nvPr/>
        </p:nvSpPr>
        <p:spPr bwMode="auto">
          <a:xfrm>
            <a:off x="3657600" y="3581400"/>
            <a:ext cx="1817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Conquistador</a:t>
            </a:r>
          </a:p>
        </p:txBody>
      </p:sp>
    </p:spTree>
  </p:cSld>
  <p:clrMapOvr>
    <a:masterClrMapping/>
  </p:clrMapOvr>
  <p:transition xmlns:p14="http://schemas.microsoft.com/office/powerpoint/2010/main" spd="slow"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7"/>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nodeType="afterEffect">
                                  <p:stCondLst>
                                    <p:cond delay="500"/>
                                  </p:stCondLst>
                                  <p:childTnLst>
                                    <p:set>
                                      <p:cBhvr>
                                        <p:cTn id="18" dur="1" fill="hold">
                                          <p:stCondLst>
                                            <p:cond delay="999"/>
                                          </p:stCondLst>
                                        </p:cTn>
                                        <p:tgtEl>
                                          <p:spTgt spid="8"/>
                                        </p:tgtEl>
                                        <p:attrNameLst>
                                          <p:attrName>style.visibility</p:attrName>
                                        </p:attrNameLst>
                                      </p:cBhvr>
                                      <p:to>
                                        <p:strVal val="visible"/>
                                      </p:to>
                                    </p:set>
                                  </p:childTnLst>
                                </p:cTn>
                              </p:par>
                            </p:childTnLst>
                          </p:cTn>
                        </p:par>
                        <p:par>
                          <p:cTn id="19" fill="hold" nodeType="afterGroup">
                            <p:stCondLst>
                              <p:cond delay="7500"/>
                            </p:stCondLst>
                            <p:childTnLst>
                              <p:par>
                                <p:cTn id="20" presetID="1" presetClass="entr" presetSubtype="0" fill="hold" nodeType="afterEffect">
                                  <p:stCondLst>
                                    <p:cond delay="500"/>
                                  </p:stCondLst>
                                  <p:childTnLst>
                                    <p:set>
                                      <p:cBhvr>
                                        <p:cTn id="21"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57200"/>
            <a:ext cx="2057400" cy="2722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57200"/>
            <a:ext cx="2178050" cy="2722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0750" y="457200"/>
            <a:ext cx="2043113" cy="2722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581400"/>
            <a:ext cx="2057400" cy="2827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78050" cy="2827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00750" y="3581400"/>
            <a:ext cx="2043113" cy="2827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TextBox 10"/>
          <p:cNvSpPr txBox="1">
            <a:spLocks noChangeArrowheads="1"/>
          </p:cNvSpPr>
          <p:nvPr/>
        </p:nvSpPr>
        <p:spPr bwMode="auto">
          <a:xfrm>
            <a:off x="990600" y="3179763"/>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Marina</a:t>
            </a:r>
          </a:p>
        </p:txBody>
      </p:sp>
      <p:sp>
        <p:nvSpPr>
          <p:cNvPr id="95240" name="TextBox 11"/>
          <p:cNvSpPr txBox="1">
            <a:spLocks noChangeArrowheads="1"/>
          </p:cNvSpPr>
          <p:nvPr/>
        </p:nvSpPr>
        <p:spPr bwMode="auto">
          <a:xfrm>
            <a:off x="3429000" y="3179763"/>
            <a:ext cx="2178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Market Street</a:t>
            </a:r>
          </a:p>
        </p:txBody>
      </p:sp>
      <p:sp>
        <p:nvSpPr>
          <p:cNvPr id="95241" name="TextBox 12"/>
          <p:cNvSpPr txBox="1">
            <a:spLocks noChangeArrowheads="1"/>
          </p:cNvSpPr>
          <p:nvPr/>
        </p:nvSpPr>
        <p:spPr bwMode="auto">
          <a:xfrm>
            <a:off x="6000750" y="3179763"/>
            <a:ext cx="2043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Olympian</a:t>
            </a:r>
          </a:p>
        </p:txBody>
      </p:sp>
      <p:sp>
        <p:nvSpPr>
          <p:cNvPr id="95242" name="TextBox 13"/>
          <p:cNvSpPr txBox="1">
            <a:spLocks noChangeArrowheads="1"/>
          </p:cNvSpPr>
          <p:nvPr/>
        </p:nvSpPr>
        <p:spPr bwMode="auto">
          <a:xfrm>
            <a:off x="990600" y="6408738"/>
            <a:ext cx="20574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Palm</a:t>
            </a:r>
          </a:p>
        </p:txBody>
      </p:sp>
      <p:sp>
        <p:nvSpPr>
          <p:cNvPr id="95243" name="TextBox 14"/>
          <p:cNvSpPr txBox="1">
            <a:spLocks noChangeArrowheads="1"/>
          </p:cNvSpPr>
          <p:nvPr/>
        </p:nvSpPr>
        <p:spPr bwMode="auto">
          <a:xfrm>
            <a:off x="3429000" y="6408738"/>
            <a:ext cx="21780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Parkway</a:t>
            </a:r>
          </a:p>
        </p:txBody>
      </p:sp>
      <p:sp>
        <p:nvSpPr>
          <p:cNvPr id="95244" name="TextBox 15"/>
          <p:cNvSpPr txBox="1">
            <a:spLocks noChangeArrowheads="1"/>
          </p:cNvSpPr>
          <p:nvPr/>
        </p:nvSpPr>
        <p:spPr bwMode="auto">
          <a:xfrm>
            <a:off x="6000750" y="6408738"/>
            <a:ext cx="2043113"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Starburst Series 1</a:t>
            </a:r>
          </a:p>
        </p:txBody>
      </p:sp>
    </p:spTree>
  </p:cSld>
  <p:clrMapOvr>
    <a:masterClrMapping/>
  </p:clrMapOvr>
  <p:transition xmlns:p14="http://schemas.microsoft.com/office/powerpoint/2010/main" spd="med"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7"/>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nodeType="afterEffect">
                                  <p:stCondLst>
                                    <p:cond delay="500"/>
                                  </p:stCondLst>
                                  <p:childTnLst>
                                    <p:set>
                                      <p:cBhvr>
                                        <p:cTn id="18" dur="1" fill="hold">
                                          <p:stCondLst>
                                            <p:cond delay="999"/>
                                          </p:stCondLst>
                                        </p:cTn>
                                        <p:tgtEl>
                                          <p:spTgt spid="8"/>
                                        </p:tgtEl>
                                        <p:attrNameLst>
                                          <p:attrName>style.visibility</p:attrName>
                                        </p:attrNameLst>
                                      </p:cBhvr>
                                      <p:to>
                                        <p:strVal val="visible"/>
                                      </p:to>
                                    </p:set>
                                  </p:childTnLst>
                                </p:cTn>
                              </p:par>
                            </p:childTnLst>
                          </p:cTn>
                        </p:par>
                        <p:par>
                          <p:cTn id="19" fill="hold" nodeType="afterGroup">
                            <p:stCondLst>
                              <p:cond delay="7500"/>
                            </p:stCondLst>
                            <p:childTnLst>
                              <p:par>
                                <p:cTn id="20" presetID="1" presetClass="entr" presetSubtype="0" fill="hold" nodeType="afterEffect">
                                  <p:stCondLst>
                                    <p:cond delay="500"/>
                                  </p:stCondLst>
                                  <p:childTnLst>
                                    <p:set>
                                      <p:cBhvr>
                                        <p:cTn id="21"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52400"/>
            <a:ext cx="268605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1900" y="152400"/>
            <a:ext cx="27305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810000"/>
            <a:ext cx="26670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810000"/>
            <a:ext cx="2667000" cy="273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Box 7"/>
          <p:cNvSpPr txBox="1">
            <a:spLocks noChangeArrowheads="1"/>
          </p:cNvSpPr>
          <p:nvPr/>
        </p:nvSpPr>
        <p:spPr bwMode="auto">
          <a:xfrm>
            <a:off x="1371600" y="34290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Starburst Series 2</a:t>
            </a:r>
          </a:p>
        </p:txBody>
      </p:sp>
      <p:sp>
        <p:nvSpPr>
          <p:cNvPr id="96262" name="TextBox 8"/>
          <p:cNvSpPr txBox="1">
            <a:spLocks noChangeArrowheads="1"/>
          </p:cNvSpPr>
          <p:nvPr/>
        </p:nvSpPr>
        <p:spPr bwMode="auto">
          <a:xfrm>
            <a:off x="5105400" y="34290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Sunrise</a:t>
            </a:r>
          </a:p>
        </p:txBody>
      </p:sp>
      <p:sp>
        <p:nvSpPr>
          <p:cNvPr id="96263" name="TextBox 9"/>
          <p:cNvSpPr txBox="1">
            <a:spLocks noChangeArrowheads="1"/>
          </p:cNvSpPr>
          <p:nvPr/>
        </p:nvSpPr>
        <p:spPr bwMode="auto">
          <a:xfrm>
            <a:off x="1371600" y="6477000"/>
            <a:ext cx="2667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Tweed</a:t>
            </a:r>
          </a:p>
        </p:txBody>
      </p:sp>
      <p:sp>
        <p:nvSpPr>
          <p:cNvPr id="96264" name="TextBox 10"/>
          <p:cNvSpPr txBox="1">
            <a:spLocks noChangeArrowheads="1"/>
          </p:cNvSpPr>
          <p:nvPr/>
        </p:nvSpPr>
        <p:spPr bwMode="auto">
          <a:xfrm>
            <a:off x="5114925" y="64643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atin typeface="Arial" charset="0"/>
                <a:cs typeface="Arial" charset="0"/>
              </a:rPr>
              <a:t>Via Rizo</a:t>
            </a:r>
          </a:p>
        </p:txBody>
      </p:sp>
    </p:spTree>
  </p:cSld>
  <p:clrMapOvr>
    <a:masterClrMapping/>
  </p:clrMapOvr>
  <p:transition xmlns:p14="http://schemas.microsoft.com/office/powerpoint/2010/main" spd="slow" advClick="0" advTm="7000">
    <p:split orient="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500"/>
                                  </p:stCondLst>
                                  <p:childTnLst>
                                    <p:set>
                                      <p:cBhvr>
                                        <p:cTn id="15"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3886200" cy="29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57200"/>
            <a:ext cx="3886200" cy="29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581400"/>
            <a:ext cx="38862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581400"/>
            <a:ext cx="38862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50"/>
                                  </p:stCondLst>
                                  <p:childTnLst>
                                    <p:set>
                                      <p:cBhvr>
                                        <p:cTn id="6" dur="1" fill="hold">
                                          <p:stCondLst>
                                            <p:cond delay="999"/>
                                          </p:stCondLst>
                                        </p:cTn>
                                        <p:tgtEl>
                                          <p:spTgt spid="4"/>
                                        </p:tgtEl>
                                        <p:attrNameLst>
                                          <p:attrName>style.visibility</p:attrName>
                                        </p:attrNameLst>
                                      </p:cBhvr>
                                      <p:to>
                                        <p:strVal val="visible"/>
                                      </p:to>
                                    </p:set>
                                  </p:childTnLst>
                                </p:cTn>
                              </p:par>
                            </p:childTnLst>
                          </p:cTn>
                        </p:par>
                        <p:par>
                          <p:cTn id="7" fill="hold" nodeType="afterGroup">
                            <p:stCondLst>
                              <p:cond delay="1250"/>
                            </p:stCondLst>
                            <p:childTnLst>
                              <p:par>
                                <p:cTn id="8" presetID="1" presetClass="entr" presetSubtype="0" fill="hold"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par>
                          <p:cTn id="10" fill="hold" nodeType="afterGroup">
                            <p:stCondLst>
                              <p:cond delay="2750"/>
                            </p:stCondLst>
                            <p:childTnLst>
                              <p:par>
                                <p:cTn id="11" presetID="1" presetClass="entr" presetSubtype="0" fill="hold" nodeType="afterEffect">
                                  <p:stCondLst>
                                    <p:cond delay="500"/>
                                  </p:stCondLst>
                                  <p:childTnLst>
                                    <p:set>
                                      <p:cBhvr>
                                        <p:cTn id="12" dur="1" fill="hold">
                                          <p:stCondLst>
                                            <p:cond delay="999"/>
                                          </p:stCondLst>
                                        </p:cTn>
                                        <p:tgtEl>
                                          <p:spTgt spid="6"/>
                                        </p:tgtEl>
                                        <p:attrNameLst>
                                          <p:attrName>style.visibility</p:attrName>
                                        </p:attrNameLst>
                                      </p:cBhvr>
                                      <p:to>
                                        <p:strVal val="visible"/>
                                      </p:to>
                                    </p:set>
                                  </p:childTnLst>
                                </p:cTn>
                              </p:par>
                            </p:childTnLst>
                          </p:cTn>
                        </p:par>
                        <p:par>
                          <p:cTn id="13" fill="hold" nodeType="afterGroup">
                            <p:stCondLst>
                              <p:cond delay="4250"/>
                            </p:stCondLst>
                            <p:childTnLst>
                              <p:par>
                                <p:cTn id="14" presetID="1" presetClass="entr" presetSubtype="0" fill="hold" nodeType="afterEffect">
                                  <p:stCondLst>
                                    <p:cond delay="500"/>
                                  </p:stCondLst>
                                  <p:childTnLst>
                                    <p:set>
                                      <p:cBhvr>
                                        <p:cTn id="15"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457200" y="152400"/>
            <a:ext cx="8229600" cy="990600"/>
          </a:xfrm>
        </p:spPr>
        <p:txBody>
          <a:bodyPr>
            <a:scene3d>
              <a:camera prst="perspectiveFront"/>
              <a:lightRig rig="threePt" dir="t"/>
            </a:scene3d>
          </a:bodyPr>
          <a:lstStyle/>
          <a:p>
            <a:r>
              <a:rPr lang="en-US" sz="4000" dirty="0">
                <a:latin typeface="Arial" charset="0"/>
                <a:cs typeface="Arial" charset="0"/>
              </a:rPr>
              <a:t>Custom Tree Grates</a:t>
            </a:r>
          </a:p>
        </p:txBody>
      </p:sp>
      <p:pic>
        <p:nvPicPr>
          <p:cNvPr id="9830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295400"/>
            <a:ext cx="3962400" cy="528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830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3962400" cy="528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7000">
    <p:split orient="vert"/>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457200" y="0"/>
            <a:ext cx="8229600" cy="820004"/>
          </a:xfrm>
        </p:spPr>
        <p:txBody>
          <a:bodyPr>
            <a:scene3d>
              <a:camera prst="perspectiveFront"/>
              <a:lightRig rig="threePt" dir="t"/>
            </a:scene3d>
          </a:bodyPr>
          <a:lstStyle/>
          <a:p>
            <a:r>
              <a:rPr lang="en-US" sz="3600" dirty="0">
                <a:latin typeface="Arial" charset="0"/>
                <a:cs typeface="Arial" charset="0"/>
              </a:rPr>
              <a:t>Bollard Collections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066800"/>
            <a:ext cx="2362200" cy="2719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9331" name="TextBox 3"/>
          <p:cNvSpPr txBox="1">
            <a:spLocks noChangeArrowheads="1"/>
          </p:cNvSpPr>
          <p:nvPr/>
        </p:nvSpPr>
        <p:spPr bwMode="auto">
          <a:xfrm>
            <a:off x="2895600" y="60960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i="1" dirty="0">
                <a:latin typeface="Arial" charset="0"/>
                <a:cs typeface="Arial" charset="0"/>
              </a:rPr>
              <a:t>Fully Cast Bollards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066800"/>
            <a:ext cx="2386013"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066800"/>
            <a:ext cx="20574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191000"/>
            <a:ext cx="2362200" cy="2309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81601" y="4191000"/>
            <a:ext cx="1981200" cy="2324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TextBox 9"/>
          <p:cNvSpPr txBox="1">
            <a:spLocks noChangeArrowheads="1"/>
          </p:cNvSpPr>
          <p:nvPr/>
        </p:nvSpPr>
        <p:spPr bwMode="auto">
          <a:xfrm>
            <a:off x="3581400" y="3733800"/>
            <a:ext cx="23860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Cyprus</a:t>
            </a:r>
          </a:p>
        </p:txBody>
      </p:sp>
      <p:sp>
        <p:nvSpPr>
          <p:cNvPr id="99337" name="TextBox 10"/>
          <p:cNvSpPr txBox="1">
            <a:spLocks noChangeArrowheads="1"/>
          </p:cNvSpPr>
          <p:nvPr/>
        </p:nvSpPr>
        <p:spPr bwMode="auto">
          <a:xfrm>
            <a:off x="5105400" y="6492143"/>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Victorian</a:t>
            </a:r>
          </a:p>
        </p:txBody>
      </p:sp>
      <p:sp>
        <p:nvSpPr>
          <p:cNvPr id="99338" name="TextBox 11"/>
          <p:cNvSpPr txBox="1">
            <a:spLocks noChangeArrowheads="1"/>
          </p:cNvSpPr>
          <p:nvPr/>
        </p:nvSpPr>
        <p:spPr bwMode="auto">
          <a:xfrm>
            <a:off x="762000" y="37338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Harbor</a:t>
            </a:r>
          </a:p>
        </p:txBody>
      </p:sp>
      <p:sp>
        <p:nvSpPr>
          <p:cNvPr id="99339" name="TextBox 12"/>
          <p:cNvSpPr txBox="1">
            <a:spLocks noChangeArrowheads="1"/>
          </p:cNvSpPr>
          <p:nvPr/>
        </p:nvSpPr>
        <p:spPr bwMode="auto">
          <a:xfrm>
            <a:off x="6477000" y="3733800"/>
            <a:ext cx="2057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Metro</a:t>
            </a:r>
          </a:p>
        </p:txBody>
      </p:sp>
      <p:sp>
        <p:nvSpPr>
          <p:cNvPr id="99340" name="TextBox 13"/>
          <p:cNvSpPr txBox="1">
            <a:spLocks noChangeArrowheads="1"/>
          </p:cNvSpPr>
          <p:nvPr/>
        </p:nvSpPr>
        <p:spPr bwMode="auto">
          <a:xfrm>
            <a:off x="2057400" y="6488112"/>
            <a:ext cx="2571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dirty="0">
                <a:latin typeface="Arial" charset="0"/>
                <a:cs typeface="Arial" charset="0"/>
              </a:rPr>
              <a:t>Salem</a:t>
            </a:r>
          </a:p>
        </p:txBody>
      </p:sp>
    </p:spTree>
  </p:cSld>
  <p:clrMapOvr>
    <a:masterClrMapping/>
  </p:clrMapOvr>
  <p:transition xmlns:p14="http://schemas.microsoft.com/office/powerpoint/2010/main" spd="slow" advClick="0" advTm="7000">
    <p:wip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30356</TotalTime>
  <Words>2736</Words>
  <Application>Microsoft Macintosh PowerPoint</Application>
  <PresentationFormat>On-screen Show (4:3)</PresentationFormat>
  <Paragraphs>477</Paragraphs>
  <Slides>124</Slides>
  <Notes>29</Notes>
  <HiddenSlides>0</HiddenSlides>
  <MMClips>0</MMClips>
  <ScaleCrop>false</ScaleCrop>
  <HeadingPairs>
    <vt:vector size="4" baseType="variant">
      <vt:variant>
        <vt:lpstr>Theme</vt:lpstr>
      </vt:variant>
      <vt:variant>
        <vt:i4>1</vt:i4>
      </vt:variant>
      <vt:variant>
        <vt:lpstr>Slide Titles</vt:lpstr>
      </vt:variant>
      <vt:variant>
        <vt:i4>124</vt:i4>
      </vt:variant>
    </vt:vector>
  </HeadingPairs>
  <TitlesOfParts>
    <vt:vector size="125" baseType="lpstr">
      <vt:lpstr>Office Theme</vt:lpstr>
      <vt:lpstr>PowerPoint Presentation</vt:lpstr>
      <vt:lpstr>About ZENON</vt:lpstr>
      <vt:lpstr>Architectural Park &amp; Streetscape Products</vt:lpstr>
      <vt:lpstr>Manufacturers We Proudly Represent:</vt:lpstr>
      <vt:lpstr>PowerPoint Presentation</vt:lpstr>
      <vt:lpstr>PowerPoint Presentation</vt:lpstr>
      <vt:lpstr>Types of Shelters</vt:lpstr>
      <vt:lpstr>Gable Shelters</vt:lpstr>
      <vt:lpstr>Hexagon Shelters </vt:lpstr>
      <vt:lpstr>Wood Shelters</vt:lpstr>
      <vt:lpstr>PowerPoint Presentation</vt:lpstr>
      <vt:lpstr>Custom Designs </vt:lpstr>
      <vt:lpstr>Specialty Shelters</vt:lpstr>
      <vt:lpstr>Coverworx products come with a 10 year Limited Warranty!!*</vt:lpstr>
      <vt:lpstr>Color Options </vt:lpstr>
      <vt:lpstr>PowerPoint Presentation</vt:lpstr>
      <vt:lpstr>PowerPoint Presentation</vt:lpstr>
      <vt:lpstr>PowerPoint Presentation</vt:lpstr>
      <vt:lpstr>The Playcraft Systems Difference</vt:lpstr>
      <vt:lpstr>Playcraft Systems Warranty</vt:lpstr>
      <vt:lpstr>PowerPoint Presentation</vt:lpstr>
      <vt:lpstr>PowerPoint Presentation</vt:lpstr>
      <vt:lpstr>PowerPoint Presentation</vt:lpstr>
      <vt:lpstr>PowerPoint Presentation</vt:lpstr>
      <vt:lpstr>Playground Systems </vt:lpstr>
      <vt:lpstr>Modular Systems</vt:lpstr>
      <vt:lpstr>Modular-5”</vt:lpstr>
      <vt:lpstr>PowerPoint Presentation</vt:lpstr>
      <vt:lpstr>Modular-3.5”</vt:lpstr>
      <vt:lpstr>PowerPoint Presentation</vt:lpstr>
      <vt:lpstr>Revolution™</vt:lpstr>
      <vt:lpstr>Revolution™</vt:lpstr>
      <vt:lpstr>PowerPoint Presentation</vt:lpstr>
      <vt:lpstr>PowerPoint Presentation</vt:lpstr>
      <vt:lpstr>Revolution™ Hybrid</vt:lpstr>
      <vt:lpstr>PowerPoint Presentation</vt:lpstr>
      <vt:lpstr>Revolution™ Hybrid</vt:lpstr>
      <vt:lpstr>Themed Playgrounds</vt:lpstr>
      <vt:lpstr>Themed Playgrounds</vt:lpstr>
      <vt:lpstr>MORE Themed Playgrounds! </vt:lpstr>
      <vt:lpstr>PowerPoint Presentation</vt:lpstr>
      <vt:lpstr>PowerPoint Presentation</vt:lpstr>
      <vt:lpstr>PowerPoint Presentation</vt:lpstr>
      <vt:lpstr>PowerPoint Presentation</vt:lpstr>
      <vt:lpstr>Color Options</vt:lpstr>
      <vt:lpstr>PowerPoint Presentation</vt:lpstr>
      <vt:lpstr>PowerPoint Presentation</vt:lpstr>
      <vt:lpstr>PowerPoint Presentation</vt:lpstr>
      <vt:lpstr>Glide Elbow Technology</vt:lpstr>
      <vt:lpstr>Shade Styles</vt:lpstr>
      <vt:lpstr>Rectangular Shades</vt:lpstr>
      <vt:lpstr>Hexagonal  Shades</vt:lpstr>
      <vt:lpstr>Umbrella Shades</vt:lpstr>
      <vt:lpstr>PowerPoint Presentation</vt:lpstr>
      <vt:lpstr>Sail Shades </vt:lpstr>
      <vt:lpstr>Color Options</vt:lpstr>
      <vt:lpstr>PowerPoint Presentation</vt:lpstr>
      <vt:lpstr>Benches</vt:lpstr>
      <vt:lpstr>Trash Receptacles </vt:lpstr>
      <vt:lpstr>Tables</vt:lpstr>
      <vt:lpstr>Bike Racks</vt:lpstr>
      <vt:lpstr>Bollards</vt:lpstr>
      <vt:lpstr>Recycling Containers  </vt:lpstr>
      <vt:lpstr>Color Options</vt:lpstr>
      <vt:lpstr>PowerPoint Presentation</vt:lpstr>
      <vt:lpstr>PowerPoint Presentation</vt:lpstr>
      <vt:lpstr>PowerPoint Presentation</vt:lpstr>
      <vt:lpstr>UltraCoat™ Advantage</vt:lpstr>
      <vt:lpstr>Tables</vt:lpstr>
      <vt:lpstr>Benches</vt:lpstr>
      <vt:lpstr>Planters &amp; Receptacles</vt:lpstr>
      <vt:lpstr>Dog Park Products</vt:lpstr>
      <vt:lpstr>PowerPoint Presentation</vt:lpstr>
      <vt:lpstr>PowerPoint Presentation</vt:lpstr>
      <vt:lpstr>PowerPoint Presentation</vt:lpstr>
      <vt:lpstr>Bicycle Parking Systems</vt:lpstr>
      <vt:lpstr>Saris Stack Rack</vt:lpstr>
      <vt:lpstr>PowerPoint Presentation</vt:lpstr>
      <vt:lpstr>PowerPoint Presentation</vt:lpstr>
      <vt:lpstr>Outdoor Parking</vt:lpstr>
      <vt:lpstr>PowerPoint Presentation</vt:lpstr>
      <vt:lpstr>Color Options</vt:lpstr>
      <vt:lpstr>PowerPoint Presentation</vt:lpstr>
      <vt:lpstr>PowerPoint Presentation</vt:lpstr>
      <vt:lpstr>Backless Benches</vt:lpstr>
      <vt:lpstr>Benches</vt:lpstr>
      <vt:lpstr>Picnic Tables</vt:lpstr>
      <vt:lpstr>Color Options</vt:lpstr>
      <vt:lpstr>Profiles</vt:lpstr>
      <vt:lpstr>Profile Product Features</vt:lpstr>
      <vt:lpstr>Profile Color Options</vt:lpstr>
      <vt:lpstr>PowerPoint Presentation</vt:lpstr>
      <vt:lpstr>PowerPoint Presentation</vt:lpstr>
      <vt:lpstr>Tree Grates Collections</vt:lpstr>
      <vt:lpstr>PowerPoint Presentation</vt:lpstr>
      <vt:lpstr>PowerPoint Presentation</vt:lpstr>
      <vt:lpstr>PowerPoint Presentation</vt:lpstr>
      <vt:lpstr>Custom Tree Grates</vt:lpstr>
      <vt:lpstr>Bollard Collections</vt:lpstr>
      <vt:lpstr>Pipe Based Bollards</vt:lpstr>
      <vt:lpstr>PowerPoint Presentation</vt:lpstr>
      <vt:lpstr>PowerPoint Presentation</vt:lpstr>
      <vt:lpstr>Material Finish</vt:lpstr>
      <vt:lpstr>Paver Grates</vt:lpstr>
      <vt:lpstr>Paver Grates</vt:lpstr>
      <vt:lpstr>PowerPoint Presentation</vt:lpstr>
      <vt:lpstr>PowerPoint Presentation</vt:lpstr>
      <vt:lpstr>Optional Paver Grate Trim Ring</vt:lpstr>
      <vt:lpstr>PowerPoint Presentation</vt:lpstr>
      <vt:lpstr>Other Products</vt:lpstr>
      <vt:lpstr>Ironsmith LEED Information</vt:lpstr>
      <vt:lpstr>PowerPoint Presentation</vt:lpstr>
      <vt:lpstr>PowerPoint Presentation</vt:lpstr>
      <vt:lpstr>PowerPoint Presentation</vt:lpstr>
      <vt:lpstr>PowerPoint Presentation</vt:lpstr>
      <vt:lpstr>Lounge &amp; Deck Chairs</vt:lpstr>
      <vt:lpstr>Chairs</vt:lpstr>
      <vt:lpstr>Tables</vt:lpstr>
      <vt:lpstr>Custom Project Gallery</vt:lpstr>
      <vt:lpstr>PowerPoint Presentation</vt:lpstr>
      <vt:lpstr>PowerPoint Presentation</vt:lpstr>
      <vt:lpstr>PowerPoint Presentation</vt:lpstr>
      <vt:lpstr>Why Choose Zenon</vt:lpstr>
      <vt:lpstr>Thank you for your time.  Remember to specify products by Zenon!</vt:lpstr>
    </vt:vector>
  </TitlesOfParts>
  <Company>Zenon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ZENON COMPANY</dc:title>
  <dc:creator>Zenon</dc:creator>
  <cp:lastModifiedBy>sajni vashi</cp:lastModifiedBy>
  <cp:revision>764</cp:revision>
  <cp:lastPrinted>2013-09-30T14:56:17Z</cp:lastPrinted>
  <dcterms:created xsi:type="dcterms:W3CDTF">2013-08-12T15:30:28Z</dcterms:created>
  <dcterms:modified xsi:type="dcterms:W3CDTF">2016-03-30T21:33:13Z</dcterms:modified>
</cp:coreProperties>
</file>